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Nunito SemiBold"/>
      <p:regular r:id="rId33"/>
      <p:bold r:id="rId34"/>
      <p:italic r:id="rId35"/>
      <p:boldItalic r:id="rId36"/>
    </p:embeddedFont>
    <p:embeddedFont>
      <p:font typeface="Nuni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02D8D1-B3F1-4948-B0FE-802A8066636A}">
  <a:tblStyle styleId="{FB02D8D1-B3F1-4948-B0FE-802A8066636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SemiBold-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SemiBold-italic.fntdata"/><Relationship Id="rId12" Type="http://schemas.openxmlformats.org/officeDocument/2006/relationships/slide" Target="slides/slide7.xml"/><Relationship Id="rId34" Type="http://schemas.openxmlformats.org/officeDocument/2006/relationships/font" Target="fonts/NunitoSemiBold-bold.fntdata"/><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font" Target="fonts/NunitoSemiBold-boldItalic.fntdata"/><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38121ef2f_0_1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d38121ef2f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2e27111c6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d2e27111c6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2e27111c6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gd2e27111c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38121ef2f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d38121ef2f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38121ef2f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gd38121ef2f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38121f528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TL’s to be </a:t>
            </a:r>
            <a:r>
              <a:rPr lang="en-US"/>
              <a:t>tracked separately from the agents sheet</a:t>
            </a:r>
            <a:endParaRPr/>
          </a:p>
        </p:txBody>
      </p:sp>
      <p:sp>
        <p:nvSpPr>
          <p:cNvPr id="312" name="Google Shape;312;gd38121f528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2e27111c6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2e27111c6_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d2e27111c6_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72307c28f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0" name="Google Shape;330;gd72307c28f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59bcd4fef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59bcd4fef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Complete this with Sarah/Cynthia</a:t>
            </a:r>
            <a:endParaRPr/>
          </a:p>
        </p:txBody>
      </p:sp>
      <p:sp>
        <p:nvSpPr>
          <p:cNvPr id="338" name="Google Shape;338;gd59bcd4fef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59bcd4fef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59bcd4fef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Complete this with Sarah/Cynthia</a:t>
            </a:r>
            <a:endParaRPr/>
          </a:p>
        </p:txBody>
      </p:sp>
      <p:sp>
        <p:nvSpPr>
          <p:cNvPr id="346" name="Google Shape;346;gd59bcd4fef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59bcd4fef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59bcd4fef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Complete this with Sarah/Cynthia</a:t>
            </a:r>
            <a:endParaRPr/>
          </a:p>
        </p:txBody>
      </p:sp>
      <p:sp>
        <p:nvSpPr>
          <p:cNvPr id="354" name="Google Shape;354;gd59bcd4fef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59bcd4fef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d59bcd4fef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Complete this with Sarah/Cynthia</a:t>
            </a:r>
            <a:endParaRPr/>
          </a:p>
        </p:txBody>
      </p:sp>
      <p:sp>
        <p:nvSpPr>
          <p:cNvPr id="362" name="Google Shape;362;gd59bcd4fef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59bcd4fef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59bcd4fef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Complete this with Sarah/Cynthia</a:t>
            </a:r>
            <a:endParaRPr/>
          </a:p>
        </p:txBody>
      </p:sp>
      <p:sp>
        <p:nvSpPr>
          <p:cNvPr id="370" name="Google Shape;370;gd59bcd4fef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38121ef2f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gd38121ef2f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38121ef2f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6" name="Google Shape;386;gd38121ef2f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38121ef2f_0_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4" name="Google Shape;394;gd38121ef2f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38121f528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2" name="Google Shape;402;gd38121f52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2" name="Google Shape;41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2e27111c6_2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d2e27111c6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2e27111c6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d2e27111c6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2e27111c6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d2e27111c6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38121ef2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d38121ef2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2e27111c6_2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d2e27111c6_2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2e27111c6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d2e27111c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cd698f49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dcd698f49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hyperlink" Target="https://docs.google.com/spreadsheets/d/1IEi744SgqHwtt-D87-srPRxpEt2ZAiXA0fp1adRlgZ4/edit#gid=69499843"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mailto:k.nyawallow@kokonetworks.com" TargetMode="External"/><Relationship Id="rId4" Type="http://schemas.openxmlformats.org/officeDocument/2006/relationships/hyperlink" Target="mailto:d.meredith@kokonetwork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Freshdesk Migration</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Stakeholder Brief</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9" name="Google Shape;269;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Migration Milestones</a:t>
            </a:r>
            <a:endParaRPr/>
          </a:p>
        </p:txBody>
      </p:sp>
      <p:sp>
        <p:nvSpPr>
          <p:cNvPr id="270" name="Google Shape;270;p28"/>
          <p:cNvSpPr txBox="1"/>
          <p:nvPr>
            <p:ph idx="1" type="subTitle"/>
          </p:nvPr>
        </p:nvSpPr>
        <p:spPr>
          <a:xfrm>
            <a:off x="458725" y="1332471"/>
            <a:ext cx="11274600" cy="632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600"/>
              <a:t>The proposed migration plan is intended to guide the preparation of Freshdesk for use by Customer Care (CC) and should be scheduled in agreement with Customer Care.</a:t>
            </a:r>
            <a:endParaRPr sz="1600"/>
          </a:p>
        </p:txBody>
      </p:sp>
      <p:sp>
        <p:nvSpPr>
          <p:cNvPr id="271" name="Google Shape;271;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72" name="Google Shape;272;p28"/>
          <p:cNvGraphicFramePr/>
          <p:nvPr/>
        </p:nvGraphicFramePr>
        <p:xfrm>
          <a:off x="1229050" y="2247088"/>
          <a:ext cx="3000000" cy="3000000"/>
        </p:xfrm>
        <a:graphic>
          <a:graphicData uri="http://schemas.openxmlformats.org/drawingml/2006/table">
            <a:tbl>
              <a:tblPr>
                <a:noFill/>
                <a:tableStyleId>{FB02D8D1-B3F1-4948-B0FE-802A8066636A}</a:tableStyleId>
              </a:tblPr>
              <a:tblGrid>
                <a:gridCol w="432175"/>
                <a:gridCol w="8828325"/>
              </a:tblGrid>
              <a:tr h="396200">
                <a:tc>
                  <a:txBody>
                    <a:bodyPr/>
                    <a:lstStyle/>
                    <a:p>
                      <a:pPr indent="0" lvl="0" marL="0" rtl="0" algn="l">
                        <a:spcBef>
                          <a:spcPts val="0"/>
                        </a:spcBef>
                        <a:spcAft>
                          <a:spcPts val="0"/>
                        </a:spcAft>
                        <a:buNone/>
                      </a:pPr>
                      <a:r>
                        <a:rPr lang="en-US" sz="1600">
                          <a:latin typeface="Nunito"/>
                          <a:ea typeface="Nunito"/>
                          <a:cs typeface="Nunito"/>
                          <a:sym typeface="Nunito"/>
                        </a:rPr>
                        <a:t>1</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latin typeface="Nunito"/>
                          <a:ea typeface="Nunito"/>
                          <a:cs typeface="Nunito"/>
                          <a:sym typeface="Nunito"/>
                        </a:rPr>
                        <a:t>Customer Care </a:t>
                      </a:r>
                      <a:r>
                        <a:rPr lang="en-US" sz="1600">
                          <a:latin typeface="Nunito"/>
                          <a:ea typeface="Nunito"/>
                          <a:cs typeface="Nunito"/>
                          <a:sym typeface="Nunito"/>
                        </a:rPr>
                        <a:t>preparations</a:t>
                      </a:r>
                      <a:r>
                        <a:rPr lang="en-US" sz="1600">
                          <a:latin typeface="Nunito"/>
                          <a:ea typeface="Nunito"/>
                          <a:cs typeface="Nunito"/>
                          <a:sym typeface="Nunito"/>
                        </a:rPr>
                        <a:t> (CC requirements)</a:t>
                      </a:r>
                      <a:endParaRPr sz="1600">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sz="1600">
                          <a:latin typeface="Nunito"/>
                          <a:ea typeface="Nunito"/>
                          <a:cs typeface="Nunito"/>
                          <a:sym typeface="Nunito"/>
                        </a:rPr>
                        <a:t>2</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latin typeface="Nunito"/>
                          <a:ea typeface="Nunito"/>
                          <a:cs typeface="Nunito"/>
                          <a:sym typeface="Nunito"/>
                        </a:rPr>
                        <a:t>Freshdesk platform setup (platform configuration)</a:t>
                      </a:r>
                      <a:endParaRPr sz="1600">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sz="1600">
                          <a:latin typeface="Nunito"/>
                          <a:ea typeface="Nunito"/>
                          <a:cs typeface="Nunito"/>
                          <a:sym typeface="Nunito"/>
                        </a:rPr>
                        <a:t>3</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latin typeface="Nunito"/>
                          <a:ea typeface="Nunito"/>
                          <a:cs typeface="Nunito"/>
                          <a:sym typeface="Nunito"/>
                        </a:rPr>
                        <a:t>Pre-migration preps (cleanup tasks)</a:t>
                      </a:r>
                      <a:endParaRPr sz="1600">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sz="1600">
                          <a:latin typeface="Nunito"/>
                          <a:ea typeface="Nunito"/>
                          <a:cs typeface="Nunito"/>
                          <a:sym typeface="Nunito"/>
                        </a:rPr>
                        <a:t>4</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Migration of WhatsApp customer support</a:t>
                      </a:r>
                      <a:endParaRPr sz="1600">
                        <a:latin typeface="Nunito"/>
                        <a:ea typeface="Nunito"/>
                        <a:cs typeface="Nunito"/>
                        <a:sym typeface="Nunito"/>
                      </a:endParaRPr>
                    </a:p>
                  </a:txBody>
                  <a:tcPr marT="91425" marB="91425" marR="91425" marL="91425"/>
                </a:tc>
              </a:tr>
            </a:tbl>
          </a:graphicData>
        </a:graphic>
      </p:graphicFrame>
      <p:sp>
        <p:nvSpPr>
          <p:cNvPr id="273" name="Google Shape;273;p28"/>
          <p:cNvSpPr txBox="1"/>
          <p:nvPr>
            <p:ph idx="1" type="subTitle"/>
          </p:nvPr>
        </p:nvSpPr>
        <p:spPr>
          <a:xfrm>
            <a:off x="575725" y="4927148"/>
            <a:ext cx="11274600" cy="37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600"/>
              <a:t>The detailed migration plan is available at this </a:t>
            </a:r>
            <a:r>
              <a:rPr lang="en-US" sz="1600" u="sng">
                <a:solidFill>
                  <a:schemeClr val="hlink"/>
                </a:solidFill>
                <a:hlinkClick r:id="rId4"/>
              </a:rPr>
              <a:t>LINK</a:t>
            </a:r>
            <a:r>
              <a:rPr lang="en-US" sz="1600"/>
              <a:t>.</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9" name="Google Shape;279;p2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Migration </a:t>
            </a:r>
            <a:r>
              <a:rPr lang="en-US"/>
              <a:t>Approach</a:t>
            </a:r>
            <a:endParaRPr/>
          </a:p>
        </p:txBody>
      </p:sp>
      <p:sp>
        <p:nvSpPr>
          <p:cNvPr id="280" name="Google Shape;280;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81" name="Google Shape;281;p29"/>
          <p:cNvGraphicFramePr/>
          <p:nvPr/>
        </p:nvGraphicFramePr>
        <p:xfrm>
          <a:off x="952500" y="1205450"/>
          <a:ext cx="3000000" cy="3000000"/>
        </p:xfrm>
        <a:graphic>
          <a:graphicData uri="http://schemas.openxmlformats.org/drawingml/2006/table">
            <a:tbl>
              <a:tblPr>
                <a:noFill/>
                <a:tableStyleId>{FB02D8D1-B3F1-4948-B0FE-802A8066636A}</a:tableStyleId>
              </a:tblPr>
              <a:tblGrid>
                <a:gridCol w="509925"/>
                <a:gridCol w="3297375"/>
                <a:gridCol w="4651250"/>
                <a:gridCol w="1828450"/>
              </a:tblGrid>
              <a:tr h="340650">
                <a:tc>
                  <a:txBody>
                    <a:bodyPr/>
                    <a:lstStyle/>
                    <a:p>
                      <a:pPr indent="0" lvl="0" marL="0" rtl="0" algn="l">
                        <a:spcBef>
                          <a:spcPts val="0"/>
                        </a:spcBef>
                        <a:spcAft>
                          <a:spcPts val="0"/>
                        </a:spcAft>
                        <a:buNone/>
                      </a:pPr>
                      <a:r>
                        <a:t/>
                      </a:r>
                      <a:endParaRPr b="1"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ITEM</a:t>
                      </a:r>
                      <a:endParaRPr b="1"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DETAILS</a:t>
                      </a:r>
                      <a:endParaRPr b="1"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STATUS</a:t>
                      </a:r>
                      <a:endParaRPr b="1" sz="16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1.</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Freshdesk preliminary testing &amp; Zendesk comparison</a:t>
                      </a:r>
                      <a:endParaRPr sz="1600">
                        <a:solidFill>
                          <a:schemeClr val="dk1"/>
                        </a:solidFill>
                        <a:latin typeface="Nunito"/>
                        <a:ea typeface="Nunito"/>
                        <a:cs typeface="Nunito"/>
                        <a:sym typeface="Nunito"/>
                      </a:endParaRPr>
                    </a:p>
                  </a:txBody>
                  <a:tcPr marT="91425" marB="91425" marR="91425" marL="91425"/>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 up demo accounts</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Compare Freshdesk and Zendesk platform features</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COMPLETE</a:t>
                      </a:r>
                      <a:endParaRPr sz="1600">
                        <a:solidFill>
                          <a:schemeClr val="dk1"/>
                        </a:solidFill>
                        <a:latin typeface="Nunito"/>
                        <a:ea typeface="Nunito"/>
                        <a:cs typeface="Nunito"/>
                        <a:sym typeface="Nunito"/>
                      </a:endParaRPr>
                    </a:p>
                  </a:txBody>
                  <a:tcPr marT="91425" marB="91425" marR="91425" marL="91425">
                    <a:solidFill>
                      <a:srgbClr val="00FF00"/>
                    </a:solidFill>
                  </a:tcPr>
                </a:tc>
              </a:tr>
              <a:tr h="381000">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2.</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Freshdesk setup/configuration</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Setup customer form fields</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Setup ticket form fields</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Setup automations in Freshdesk</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Setup triggers in Freshdesk</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Setup macros in Freshdesk</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Setup SLAs in Freshdesk</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Setup refined CC tags in Freshdesk</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COMPLETE</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00FF00"/>
                    </a:solidFill>
                  </a:tcPr>
                </a:tc>
              </a:tr>
              <a:tr h="381000">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3.</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Freshdesk migration preparations</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Conduct Freshdesk CC stakeholders brief</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Reset Freshdesk to remove test data</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Migrate all customer data from KC to Freshdesk</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Create CCR user accounts in Freshdesk</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Train CCRs in Freshdesk</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 up daily &amp; weekly Freshdesk reports</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IN PROGRESS</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4"/>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7" name="Google Shape;287;p3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Migration </a:t>
            </a:r>
            <a:r>
              <a:rPr lang="en-US"/>
              <a:t>Approach</a:t>
            </a:r>
            <a:endParaRPr/>
          </a:p>
        </p:txBody>
      </p:sp>
      <p:sp>
        <p:nvSpPr>
          <p:cNvPr id="288" name="Google Shape;288;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89" name="Google Shape;289;p30"/>
          <p:cNvGraphicFramePr/>
          <p:nvPr/>
        </p:nvGraphicFramePr>
        <p:xfrm>
          <a:off x="952500" y="1524000"/>
          <a:ext cx="3000000" cy="3000000"/>
        </p:xfrm>
        <a:graphic>
          <a:graphicData uri="http://schemas.openxmlformats.org/drawingml/2006/table">
            <a:tbl>
              <a:tblPr>
                <a:noFill/>
                <a:tableStyleId>{FB02D8D1-B3F1-4948-B0FE-802A8066636A}</a:tableStyleId>
              </a:tblPr>
              <a:tblGrid>
                <a:gridCol w="536450"/>
                <a:gridCol w="3164675"/>
                <a:gridCol w="4883550"/>
                <a:gridCol w="1702325"/>
              </a:tblGrid>
              <a:tr h="381000">
                <a:tc>
                  <a:txBody>
                    <a:bodyPr/>
                    <a:lstStyle/>
                    <a:p>
                      <a:pPr indent="0" lvl="0" marL="0" rtl="0" algn="l">
                        <a:spcBef>
                          <a:spcPts val="0"/>
                        </a:spcBef>
                        <a:spcAft>
                          <a:spcPts val="0"/>
                        </a:spcAft>
                        <a:buNone/>
                      </a:pPr>
                      <a:r>
                        <a:t/>
                      </a:r>
                      <a:endParaRPr b="1"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ITEM</a:t>
                      </a:r>
                      <a:endParaRPr b="1"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DESCRIPTION</a:t>
                      </a:r>
                      <a:endParaRPr b="1"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STATUS</a:t>
                      </a:r>
                      <a:endParaRPr b="1"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4.</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Freshdesk migration</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Migrate the Zendesk WhatsApp channel to Freshdesk</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Setup monthly &amp; quarterly reports in Freshdesk</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NOT STARTED</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5" name="Google Shape;295;p3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Handling</a:t>
            </a:r>
            <a:r>
              <a:rPr lang="en-US"/>
              <a:t> Historical Data</a:t>
            </a:r>
            <a:endParaRPr/>
          </a:p>
        </p:txBody>
      </p:sp>
      <p:sp>
        <p:nvSpPr>
          <p:cNvPr id="296" name="Google Shape;296;p31"/>
          <p:cNvSpPr txBox="1"/>
          <p:nvPr>
            <p:ph idx="1" type="subTitle"/>
          </p:nvPr>
        </p:nvSpPr>
        <p:spPr>
          <a:xfrm>
            <a:off x="458725" y="1103870"/>
            <a:ext cx="11274600" cy="410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600"/>
              <a:t>Historical data is defined as ticket data collected within the Zendesk platform and include, but is not limited to:</a:t>
            </a:r>
            <a:endParaRPr b="1" sz="1600"/>
          </a:p>
        </p:txBody>
      </p:sp>
      <p:sp>
        <p:nvSpPr>
          <p:cNvPr id="297" name="Google Shape;297;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98" name="Google Shape;298;p31"/>
          <p:cNvGraphicFramePr/>
          <p:nvPr/>
        </p:nvGraphicFramePr>
        <p:xfrm>
          <a:off x="529513" y="1553425"/>
          <a:ext cx="3000000" cy="3000000"/>
        </p:xfrm>
        <a:graphic>
          <a:graphicData uri="http://schemas.openxmlformats.org/drawingml/2006/table">
            <a:tbl>
              <a:tblPr>
                <a:noFill/>
                <a:tableStyleId>{FB02D8D1-B3F1-4948-B0FE-802A8066636A}</a:tableStyleId>
              </a:tblPr>
              <a:tblGrid>
                <a:gridCol w="454275"/>
                <a:gridCol w="9279650"/>
              </a:tblGrid>
              <a:tr h="396200">
                <a:tc>
                  <a:txBody>
                    <a:bodyPr/>
                    <a:lstStyle/>
                    <a:p>
                      <a:pPr indent="0" lvl="0" marL="0" rtl="0" algn="l">
                        <a:spcBef>
                          <a:spcPts val="0"/>
                        </a:spcBef>
                        <a:spcAft>
                          <a:spcPts val="0"/>
                        </a:spcAft>
                        <a:buNone/>
                      </a:pPr>
                      <a:r>
                        <a:rPr lang="en-US" sz="1600">
                          <a:latin typeface="Nunito"/>
                          <a:ea typeface="Nunito"/>
                          <a:cs typeface="Nunito"/>
                          <a:sym typeface="Nunito"/>
                        </a:rPr>
                        <a:t>1</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Support tickets (Resolved/Active)</a:t>
                      </a:r>
                      <a:endParaRPr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600">
                          <a:latin typeface="Nunito"/>
                          <a:ea typeface="Nunito"/>
                          <a:cs typeface="Nunito"/>
                          <a:sym typeface="Nunito"/>
                        </a:rPr>
                        <a:t>2</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CCRs (Inactive/Active)</a:t>
                      </a:r>
                      <a:endParaRPr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600">
                          <a:latin typeface="Nunito"/>
                          <a:ea typeface="Nunito"/>
                          <a:cs typeface="Nunito"/>
                          <a:sym typeface="Nunito"/>
                        </a:rPr>
                        <a:t>3</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KOKO Customers (Registered/Unregistered)</a:t>
                      </a:r>
                      <a:endParaRPr sz="1600">
                        <a:latin typeface="Nunito"/>
                        <a:ea typeface="Nunito"/>
                        <a:cs typeface="Nunito"/>
                        <a:sym typeface="Nunito"/>
                      </a:endParaRPr>
                    </a:p>
                  </a:txBody>
                  <a:tcPr marT="91425" marB="91425" marR="91425" marL="91425"/>
                </a:tc>
              </a:tr>
            </a:tbl>
          </a:graphicData>
        </a:graphic>
      </p:graphicFrame>
      <p:sp>
        <p:nvSpPr>
          <p:cNvPr id="299" name="Google Shape;299;p31"/>
          <p:cNvSpPr txBox="1"/>
          <p:nvPr>
            <p:ph idx="1" type="subTitle"/>
          </p:nvPr>
        </p:nvSpPr>
        <p:spPr>
          <a:xfrm>
            <a:off x="458725" y="2971450"/>
            <a:ext cx="10000800" cy="41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600"/>
              <a:t>Some causes of corrupted</a:t>
            </a:r>
            <a:r>
              <a:rPr lang="en-US" sz="1600"/>
              <a:t> historical data:</a:t>
            </a:r>
            <a:endParaRPr b="1" sz="1600"/>
          </a:p>
        </p:txBody>
      </p:sp>
      <p:graphicFrame>
        <p:nvGraphicFramePr>
          <p:cNvPr id="300" name="Google Shape;300;p31"/>
          <p:cNvGraphicFramePr/>
          <p:nvPr/>
        </p:nvGraphicFramePr>
        <p:xfrm>
          <a:off x="529513" y="3415163"/>
          <a:ext cx="3000000" cy="3000000"/>
        </p:xfrm>
        <a:graphic>
          <a:graphicData uri="http://schemas.openxmlformats.org/drawingml/2006/table">
            <a:tbl>
              <a:tblPr>
                <a:noFill/>
                <a:tableStyleId>{FB02D8D1-B3F1-4948-B0FE-802A8066636A}</a:tableStyleId>
              </a:tblPr>
              <a:tblGrid>
                <a:gridCol w="454275"/>
                <a:gridCol w="9279650"/>
              </a:tblGrid>
              <a:tr h="396200">
                <a:tc>
                  <a:txBody>
                    <a:bodyPr/>
                    <a:lstStyle/>
                    <a:p>
                      <a:pPr indent="0" lvl="0" marL="0" rtl="0" algn="l">
                        <a:spcBef>
                          <a:spcPts val="0"/>
                        </a:spcBef>
                        <a:spcAft>
                          <a:spcPts val="0"/>
                        </a:spcAft>
                        <a:buNone/>
                      </a:pPr>
                      <a:r>
                        <a:rPr lang="en-US" sz="1600">
                          <a:latin typeface="Nunito"/>
                          <a:ea typeface="Nunito"/>
                          <a:cs typeface="Nunito"/>
                          <a:sym typeface="Nunito"/>
                        </a:rPr>
                        <a:t>1</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A huge number of tickets are orphaned (not linked to active CCRs)</a:t>
                      </a:r>
                      <a:r>
                        <a:rPr lang="en-US" sz="1600">
                          <a:solidFill>
                            <a:schemeClr val="dk1"/>
                          </a:solidFill>
                          <a:latin typeface="Nunito"/>
                          <a:ea typeface="Nunito"/>
                          <a:cs typeface="Nunito"/>
                          <a:sym typeface="Nunito"/>
                        </a:rPr>
                        <a:t>	</a:t>
                      </a:r>
                      <a:endParaRPr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600">
                          <a:latin typeface="Nunito"/>
                          <a:ea typeface="Nunito"/>
                          <a:cs typeface="Nunito"/>
                          <a:sym typeface="Nunito"/>
                        </a:rPr>
                        <a:t>2</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Many CCRs are no longer employees/active Zendesk users</a:t>
                      </a:r>
                      <a:endParaRPr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600">
                          <a:latin typeface="Nunito"/>
                          <a:ea typeface="Nunito"/>
                          <a:cs typeface="Nunito"/>
                          <a:sym typeface="Nunito"/>
                        </a:rPr>
                        <a:t>3</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Several customers within Zendesk are not registered customers</a:t>
                      </a:r>
                      <a:endParaRPr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600">
                          <a:latin typeface="Nunito"/>
                          <a:ea typeface="Nunito"/>
                          <a:cs typeface="Nunito"/>
                          <a:sym typeface="Nunito"/>
                        </a:rPr>
                        <a:t>4</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There are a lot of duplicate customer records (using different phone numbers)</a:t>
                      </a:r>
                      <a:endParaRPr sz="1600">
                        <a:latin typeface="Nunito"/>
                        <a:ea typeface="Nunito"/>
                        <a:cs typeface="Nunito"/>
                        <a:sym typeface="Nunito"/>
                      </a:endParaRPr>
                    </a:p>
                  </a:txBody>
                  <a:tcPr marT="91425" marB="91425" marR="91425" marL="91425"/>
                </a:tc>
              </a:tr>
            </a:tbl>
          </a:graphicData>
        </a:graphic>
      </p:graphicFrame>
      <p:sp>
        <p:nvSpPr>
          <p:cNvPr id="301" name="Google Shape;301;p31"/>
          <p:cNvSpPr txBox="1"/>
          <p:nvPr/>
        </p:nvSpPr>
        <p:spPr>
          <a:xfrm>
            <a:off x="494188" y="5369225"/>
            <a:ext cx="9804600" cy="431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1600">
                <a:solidFill>
                  <a:schemeClr val="dk1"/>
                </a:solidFill>
                <a:latin typeface="Nunito"/>
                <a:ea typeface="Nunito"/>
                <a:cs typeface="Nunito"/>
                <a:sym typeface="Nunito"/>
              </a:rPr>
              <a:t>In this scope, we’re not planning to migrate historical data.</a:t>
            </a:r>
            <a:endParaRPr b="1" sz="16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7" name="Google Shape;307;p3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Migration Schedule</a:t>
            </a:r>
            <a:endParaRPr/>
          </a:p>
        </p:txBody>
      </p:sp>
      <p:sp>
        <p:nvSpPr>
          <p:cNvPr id="308" name="Google Shape;308;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09" name="Google Shape;309;p32"/>
          <p:cNvGraphicFramePr/>
          <p:nvPr/>
        </p:nvGraphicFramePr>
        <p:xfrm>
          <a:off x="639538" y="1443438"/>
          <a:ext cx="3000000" cy="3000000"/>
        </p:xfrm>
        <a:graphic>
          <a:graphicData uri="http://schemas.openxmlformats.org/drawingml/2006/table">
            <a:tbl>
              <a:tblPr>
                <a:noFill/>
                <a:tableStyleId>{FB02D8D1-B3F1-4948-B0FE-802A8066636A}</a:tableStyleId>
              </a:tblPr>
              <a:tblGrid>
                <a:gridCol w="974450"/>
                <a:gridCol w="2779650"/>
                <a:gridCol w="4754075"/>
                <a:gridCol w="1020100"/>
                <a:gridCol w="1384650"/>
              </a:tblGrid>
              <a:tr h="413625">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PHASE</a:t>
                      </a:r>
                      <a:endParaRPr b="1"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DELIVERABLES</a:t>
                      </a:r>
                      <a:endParaRPr b="1"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DETAILS</a:t>
                      </a:r>
                      <a:endParaRPr b="1"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CCRs</a:t>
                      </a:r>
                      <a:endParaRPr b="1"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SCHEDULE</a:t>
                      </a:r>
                      <a:endParaRPr b="1"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1036275">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Phase 1</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WhatsApp channel migration</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30200" lvl="0" marL="457200" rtl="0" algn="l">
                        <a:spcBef>
                          <a:spcPts val="0"/>
                        </a:spcBef>
                        <a:spcAft>
                          <a:spcPts val="0"/>
                        </a:spcAft>
                        <a:buSzPts val="1600"/>
                        <a:buChar char="●"/>
                      </a:pPr>
                      <a:r>
                        <a:rPr lang="en-US" sz="1600">
                          <a:solidFill>
                            <a:schemeClr val="dk1"/>
                          </a:solidFill>
                          <a:latin typeface="Nunito"/>
                          <a:ea typeface="Nunito"/>
                          <a:cs typeface="Nunito"/>
                          <a:sym typeface="Nunito"/>
                        </a:rPr>
                        <a:t>Disabling WhatsApp integration in Zendesk</a:t>
                      </a:r>
                      <a:endParaRPr sz="1600">
                        <a:solidFill>
                          <a:schemeClr val="dk1"/>
                        </a:solidFill>
                        <a:latin typeface="Nunito"/>
                        <a:ea typeface="Nunito"/>
                        <a:cs typeface="Nunito"/>
                        <a:sym typeface="Nunito"/>
                      </a:endParaRPr>
                    </a:p>
                    <a:p>
                      <a:pPr indent="-330200" lvl="0" marL="457200" rtl="0" algn="l">
                        <a:spcBef>
                          <a:spcPts val="0"/>
                        </a:spcBef>
                        <a:spcAft>
                          <a:spcPts val="0"/>
                        </a:spcAft>
                        <a:buSzPts val="1600"/>
                        <a:buChar char="●"/>
                      </a:pPr>
                      <a:r>
                        <a:rPr lang="en-US" sz="1600">
                          <a:solidFill>
                            <a:schemeClr val="dk1"/>
                          </a:solidFill>
                          <a:latin typeface="Nunito"/>
                          <a:ea typeface="Nunito"/>
                          <a:cs typeface="Nunito"/>
                          <a:sym typeface="Nunito"/>
                        </a:rPr>
                        <a:t>Linking the Freshdesk to KOKO production WhatsApp account.</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Set</a:t>
                      </a:r>
                      <a:r>
                        <a:rPr lang="en-US" sz="1600">
                          <a:solidFill>
                            <a:schemeClr val="dk1"/>
                          </a:solidFill>
                          <a:latin typeface="Nunito"/>
                          <a:ea typeface="Nunito"/>
                          <a:cs typeface="Nunito"/>
                          <a:sym typeface="Nunito"/>
                        </a:rPr>
                        <a:t> WhatsApp ticket volume to 100%</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28600" lvl="0" marL="457200" rtl="0" algn="l">
                        <a:spcBef>
                          <a:spcPts val="0"/>
                        </a:spcBef>
                        <a:spcAft>
                          <a:spcPts val="0"/>
                        </a:spcAft>
                        <a:buNone/>
                      </a:pPr>
                      <a:r>
                        <a:rPr lang="en-US" sz="1600">
                          <a:solidFill>
                            <a:schemeClr val="dk1"/>
                          </a:solidFill>
                          <a:latin typeface="Nunito"/>
                          <a:ea typeface="Nunito"/>
                          <a:cs typeface="Nunito"/>
                          <a:sym typeface="Nunito"/>
                        </a:rPr>
                        <a:t>All </a:t>
                      </a:r>
                      <a:endParaRPr sz="1600">
                        <a:solidFill>
                          <a:schemeClr val="dk1"/>
                        </a:solidFill>
                        <a:latin typeface="Nunito"/>
                        <a:ea typeface="Nunito"/>
                        <a:cs typeface="Nunito"/>
                        <a:sym typeface="Nunito"/>
                      </a:endParaRPr>
                    </a:p>
                    <a:p>
                      <a:pPr indent="-228600" lvl="0" marL="457200" rtl="0" algn="l">
                        <a:spcBef>
                          <a:spcPts val="0"/>
                        </a:spcBef>
                        <a:spcAft>
                          <a:spcPts val="0"/>
                        </a:spcAft>
                        <a:buNone/>
                      </a:pPr>
                      <a:r>
                        <a:rPr lang="en-US" sz="1600">
                          <a:solidFill>
                            <a:schemeClr val="dk1"/>
                          </a:solidFill>
                          <a:latin typeface="Nunito"/>
                          <a:ea typeface="Nunito"/>
                          <a:cs typeface="Nunito"/>
                          <a:sym typeface="Nunito"/>
                        </a:rPr>
                        <a:t>TLs</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TBD</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5D9F8"/>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5" name="Google Shape;315;p3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Migration Resourcing</a:t>
            </a:r>
            <a:endParaRPr/>
          </a:p>
        </p:txBody>
      </p:sp>
      <p:sp>
        <p:nvSpPr>
          <p:cNvPr id="316" name="Google Shape;316;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17" name="Google Shape;317;p33"/>
          <p:cNvGraphicFramePr/>
          <p:nvPr/>
        </p:nvGraphicFramePr>
        <p:xfrm>
          <a:off x="1476675" y="1452647"/>
          <a:ext cx="3000000" cy="3000000"/>
        </p:xfrm>
        <a:graphic>
          <a:graphicData uri="http://schemas.openxmlformats.org/drawingml/2006/table">
            <a:tbl>
              <a:tblPr>
                <a:noFill/>
                <a:tableStyleId>{FB02D8D1-B3F1-4948-B0FE-802A8066636A}</a:tableStyleId>
              </a:tblPr>
              <a:tblGrid>
                <a:gridCol w="1829300"/>
                <a:gridCol w="1310550"/>
                <a:gridCol w="6840075"/>
              </a:tblGrid>
              <a:tr h="241150">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PHASE</a:t>
                      </a:r>
                      <a:endParaRPr b="1"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CCRs</a:t>
                      </a:r>
                      <a:endParaRPr b="1"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ASSIGNED CCRs</a:t>
                      </a:r>
                      <a:endParaRPr b="1"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241150">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Phase 1</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latin typeface="Nunito"/>
                          <a:ea typeface="Nunito"/>
                          <a:cs typeface="Nunito"/>
                          <a:sym typeface="Nunito"/>
                        </a:rPr>
                        <a:t>All TLs</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30200" lvl="0" marL="457200" rtl="0" algn="l">
                        <a:spcBef>
                          <a:spcPts val="0"/>
                        </a:spcBef>
                        <a:spcAft>
                          <a:spcPts val="0"/>
                        </a:spcAft>
                        <a:buSzPts val="1600"/>
                        <a:buFont typeface="Nunito"/>
                        <a:buChar char="●"/>
                      </a:pPr>
                      <a:r>
                        <a:rPr lang="en-US" sz="1600">
                          <a:latin typeface="Nunito"/>
                          <a:ea typeface="Nunito"/>
                          <a:cs typeface="Nunito"/>
                          <a:sym typeface="Nunito"/>
                        </a:rPr>
                        <a:t>All TLs</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18" name="Google Shape;318;p33"/>
          <p:cNvSpPr txBox="1"/>
          <p:nvPr/>
        </p:nvSpPr>
        <p:spPr>
          <a:xfrm>
            <a:off x="1200150" y="5946850"/>
            <a:ext cx="99798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200">
                <a:latin typeface="Nunito SemiBold"/>
                <a:ea typeface="Nunito SemiBold"/>
                <a:cs typeface="Nunito SemiBold"/>
                <a:sym typeface="Nunito SemiBold"/>
              </a:rPr>
              <a:t>*TLs to be tracked separately from the CCRs sheet.</a:t>
            </a:r>
            <a:endParaRPr sz="1200">
              <a:latin typeface="Nunito SemiBold"/>
              <a:ea typeface="Nunito SemiBold"/>
              <a:cs typeface="Nunito SemiBold"/>
              <a:sym typeface="Nunit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Potential N</a:t>
            </a:r>
            <a:r>
              <a:rPr lang="en-US"/>
              <a:t>ext</a:t>
            </a:r>
            <a:r>
              <a:rPr lang="en-US"/>
              <a:t> Steps (after migration)</a:t>
            </a:r>
            <a:endParaRPr/>
          </a:p>
        </p:txBody>
      </p:sp>
      <p:sp>
        <p:nvSpPr>
          <p:cNvPr id="325" name="Google Shape;325;p34"/>
          <p:cNvSpPr txBox="1"/>
          <p:nvPr>
            <p:ph idx="1" type="subTitle"/>
          </p:nvPr>
        </p:nvSpPr>
        <p:spPr>
          <a:xfrm>
            <a:off x="458725" y="1332471"/>
            <a:ext cx="11274600" cy="702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After the Freshdesk migration, the following features could be implemented:</a:t>
            </a:r>
            <a:endParaRPr sz="1600"/>
          </a:p>
          <a:p>
            <a:pPr indent="0" lvl="0" marL="0" rtl="0" algn="l">
              <a:spcBef>
                <a:spcPts val="1000"/>
              </a:spcBef>
              <a:spcAft>
                <a:spcPts val="0"/>
              </a:spcAft>
              <a:buNone/>
            </a:pPr>
            <a:r>
              <a:t/>
            </a:r>
            <a:endParaRPr sz="1600"/>
          </a:p>
        </p:txBody>
      </p:sp>
      <p:sp>
        <p:nvSpPr>
          <p:cNvPr id="326" name="Google Shape;326;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27" name="Google Shape;327;p34"/>
          <p:cNvGraphicFramePr/>
          <p:nvPr/>
        </p:nvGraphicFramePr>
        <p:xfrm>
          <a:off x="952525" y="2035063"/>
          <a:ext cx="3000000" cy="3000000"/>
        </p:xfrm>
        <a:graphic>
          <a:graphicData uri="http://schemas.openxmlformats.org/drawingml/2006/table">
            <a:tbl>
              <a:tblPr>
                <a:noFill/>
                <a:tableStyleId>{FB02D8D1-B3F1-4948-B0FE-802A8066636A}</a:tableStyleId>
              </a:tblPr>
              <a:tblGrid>
                <a:gridCol w="5758375"/>
                <a:gridCol w="1556500"/>
                <a:gridCol w="2972125"/>
              </a:tblGrid>
              <a:tr h="381000">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FEATURE</a:t>
                      </a:r>
                      <a:endParaRPr b="1"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PRIORITY</a:t>
                      </a:r>
                      <a:endParaRPr b="1"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NOTES</a:t>
                      </a:r>
                      <a:endParaRPr b="1" sz="16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lnSpc>
                          <a:spcPct val="120000"/>
                        </a:lnSpc>
                        <a:spcBef>
                          <a:spcPts val="1000"/>
                        </a:spcBef>
                        <a:spcAft>
                          <a:spcPts val="0"/>
                        </a:spcAft>
                        <a:buNone/>
                      </a:pPr>
                      <a:r>
                        <a:rPr lang="en-US" sz="1600">
                          <a:solidFill>
                            <a:schemeClr val="dk1"/>
                          </a:solidFill>
                          <a:latin typeface="Nunito"/>
                          <a:ea typeface="Nunito"/>
                          <a:cs typeface="Nunito"/>
                          <a:sym typeface="Nunito"/>
                        </a:rPr>
                        <a:t>Migrate the call support channel</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HIGH</a:t>
                      </a:r>
                      <a:endParaRPr sz="1600">
                        <a:solidFill>
                          <a:schemeClr val="dk1"/>
                        </a:solidFill>
                        <a:latin typeface="Nunito"/>
                        <a:ea typeface="Nunito"/>
                        <a:cs typeface="Nunito"/>
                        <a:sym typeface="Nunito"/>
                      </a:endParaRPr>
                    </a:p>
                  </a:txBody>
                  <a:tcPr marT="91425" marB="91425" marR="91425" marL="91425">
                    <a:solidFill>
                      <a:schemeClr val="accent4"/>
                    </a:solidFill>
                  </a:tcPr>
                </a:tc>
                <a:tc>
                  <a:txBody>
                    <a:bodyPr/>
                    <a:lstStyle/>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lnSpc>
                          <a:spcPct val="120000"/>
                        </a:lnSpc>
                        <a:spcBef>
                          <a:spcPts val="1000"/>
                        </a:spcBef>
                        <a:spcAft>
                          <a:spcPts val="0"/>
                        </a:spcAft>
                        <a:buNone/>
                      </a:pPr>
                      <a:r>
                        <a:rPr lang="en-US" sz="1600">
                          <a:solidFill>
                            <a:schemeClr val="dk1"/>
                          </a:solidFill>
                          <a:latin typeface="Nunito"/>
                          <a:ea typeface="Nunito"/>
                          <a:cs typeface="Nunito"/>
                          <a:sym typeface="Nunito"/>
                        </a:rPr>
                        <a:t>Migrate the SMS support channel</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HIGH</a:t>
                      </a:r>
                      <a:endParaRPr sz="1600">
                        <a:solidFill>
                          <a:schemeClr val="dk1"/>
                        </a:solidFill>
                        <a:latin typeface="Nunito"/>
                        <a:ea typeface="Nunito"/>
                        <a:cs typeface="Nunito"/>
                        <a:sym typeface="Nunito"/>
                      </a:endParaRPr>
                    </a:p>
                  </a:txBody>
                  <a:tcPr marT="91425" marB="91425" marR="91425" marL="91425">
                    <a:solidFill>
                      <a:schemeClr val="accent4"/>
                    </a:solidFill>
                  </a:tcPr>
                </a:tc>
                <a:tc>
                  <a:txBody>
                    <a:bodyPr/>
                    <a:lstStyle/>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lnSpc>
                          <a:spcPct val="120000"/>
                        </a:lnSpc>
                        <a:spcBef>
                          <a:spcPts val="1000"/>
                        </a:spcBef>
                        <a:spcAft>
                          <a:spcPts val="0"/>
                        </a:spcAft>
                        <a:buNone/>
                      </a:pPr>
                      <a:r>
                        <a:rPr lang="en-US" sz="1600">
                          <a:solidFill>
                            <a:schemeClr val="dk1"/>
                          </a:solidFill>
                          <a:latin typeface="Nunito"/>
                          <a:ea typeface="Nunito"/>
                          <a:cs typeface="Nunito"/>
                          <a:sym typeface="Nunito"/>
                        </a:rPr>
                        <a:t>Cooker f</a:t>
                      </a:r>
                      <a:r>
                        <a:rPr lang="en-US" sz="1600">
                          <a:solidFill>
                            <a:schemeClr val="dk1"/>
                          </a:solidFill>
                          <a:latin typeface="Nunito"/>
                          <a:ea typeface="Nunito"/>
                          <a:cs typeface="Nunito"/>
                          <a:sym typeface="Nunito"/>
                        </a:rPr>
                        <a:t>ield visit scheduling within </a:t>
                      </a:r>
                      <a:r>
                        <a:rPr lang="en-US" sz="1600">
                          <a:solidFill>
                            <a:schemeClr val="dk1"/>
                          </a:solidFill>
                          <a:latin typeface="Nunito"/>
                          <a:ea typeface="Nunito"/>
                          <a:cs typeface="Nunito"/>
                          <a:sym typeface="Nunito"/>
                        </a:rPr>
                        <a:t>Freshdesk</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HIGH</a:t>
                      </a:r>
                      <a:endParaRPr sz="1600">
                        <a:solidFill>
                          <a:schemeClr val="dk1"/>
                        </a:solidFill>
                        <a:latin typeface="Nunito"/>
                        <a:ea typeface="Nunito"/>
                        <a:cs typeface="Nunito"/>
                        <a:sym typeface="Nunito"/>
                      </a:endParaRPr>
                    </a:p>
                  </a:txBody>
                  <a:tcPr marT="91425" marB="91425" marR="91425" marL="91425">
                    <a:solidFill>
                      <a:schemeClr val="accent4"/>
                    </a:solidFill>
                  </a:tcPr>
                </a:tc>
                <a:tc>
                  <a:txBody>
                    <a:bodyPr/>
                    <a:lstStyle/>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lnSpc>
                          <a:spcPct val="120000"/>
                        </a:lnSpc>
                        <a:spcBef>
                          <a:spcPts val="1000"/>
                        </a:spcBef>
                        <a:spcAft>
                          <a:spcPts val="0"/>
                        </a:spcAft>
                        <a:buNone/>
                      </a:pPr>
                      <a:r>
                        <a:rPr lang="en-US" sz="1600">
                          <a:solidFill>
                            <a:schemeClr val="dk1"/>
                          </a:solidFill>
                          <a:latin typeface="Nunito"/>
                          <a:ea typeface="Nunito"/>
                          <a:cs typeface="Nunito"/>
                          <a:sym typeface="Nunito"/>
                        </a:rPr>
                        <a:t>Deploy Field Service app to mobile CCRs</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HIGH</a:t>
                      </a:r>
                      <a:endParaRPr sz="1600">
                        <a:solidFill>
                          <a:schemeClr val="dk1"/>
                        </a:solidFill>
                        <a:latin typeface="Nunito"/>
                        <a:ea typeface="Nunito"/>
                        <a:cs typeface="Nunito"/>
                        <a:sym typeface="Nunito"/>
                      </a:endParaRPr>
                    </a:p>
                  </a:txBody>
                  <a:tcPr marT="91425" marB="91425" marR="91425" marL="91425">
                    <a:solidFill>
                      <a:schemeClr val="accent4"/>
                    </a:solidFill>
                  </a:tcPr>
                </a:tc>
                <a:tc>
                  <a:txBody>
                    <a:bodyPr/>
                    <a:lstStyle/>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lnSpc>
                          <a:spcPct val="120000"/>
                        </a:lnSpc>
                        <a:spcBef>
                          <a:spcPts val="1000"/>
                        </a:spcBef>
                        <a:spcAft>
                          <a:spcPts val="0"/>
                        </a:spcAft>
                        <a:buNone/>
                      </a:pPr>
                      <a:r>
                        <a:rPr lang="en-US" sz="1600">
                          <a:solidFill>
                            <a:schemeClr val="dk1"/>
                          </a:solidFill>
                          <a:latin typeface="Nunito"/>
                          <a:ea typeface="Nunito"/>
                          <a:cs typeface="Nunito"/>
                          <a:sym typeface="Nunito"/>
                        </a:rPr>
                        <a:t>Set up Freshdesk productivity automations</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MEDIUM</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1000"/>
                        </a:spcBef>
                        <a:spcAft>
                          <a:spcPts val="0"/>
                        </a:spcAft>
                        <a:buNone/>
                      </a:pPr>
                      <a:r>
                        <a:rPr lang="en-US" sz="1600">
                          <a:solidFill>
                            <a:schemeClr val="dk1"/>
                          </a:solidFill>
                          <a:latin typeface="Nunito"/>
                          <a:ea typeface="Nunito"/>
                          <a:cs typeface="Nunito"/>
                          <a:sym typeface="Nunito"/>
                        </a:rPr>
                        <a:t>Facebook</a:t>
                      </a:r>
                      <a:r>
                        <a:rPr lang="en-US" sz="1600">
                          <a:solidFill>
                            <a:schemeClr val="dk1"/>
                          </a:solidFill>
                          <a:latin typeface="Nunito"/>
                          <a:ea typeface="Nunito"/>
                          <a:cs typeface="Nunito"/>
                          <a:sym typeface="Nunito"/>
                        </a:rPr>
                        <a:t> integration</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MEDIUM</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00FF00"/>
                    </a:solidFill>
                  </a:tcPr>
                </a:tc>
                <a:tc>
                  <a:txBody>
                    <a:bodyPr/>
                    <a:lstStyle/>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lnSpc>
                          <a:spcPct val="120000"/>
                        </a:lnSpc>
                        <a:spcBef>
                          <a:spcPts val="1000"/>
                        </a:spcBef>
                        <a:spcAft>
                          <a:spcPts val="0"/>
                        </a:spcAft>
                        <a:buNone/>
                      </a:pPr>
                      <a:r>
                        <a:rPr lang="en-US" sz="1600">
                          <a:solidFill>
                            <a:schemeClr val="dk1"/>
                          </a:solidFill>
                          <a:latin typeface="Nunito"/>
                          <a:ea typeface="Nunito"/>
                          <a:cs typeface="Nunito"/>
                          <a:sym typeface="Nunito"/>
                        </a:rPr>
                        <a:t>Twitter integration</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MEDIUM</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1000"/>
                        </a:spcBef>
                        <a:spcAft>
                          <a:spcPts val="0"/>
                        </a:spcAft>
                        <a:buNone/>
                      </a:pPr>
                      <a:r>
                        <a:rPr lang="en-US" sz="1600">
                          <a:solidFill>
                            <a:schemeClr val="dk1"/>
                          </a:solidFill>
                          <a:latin typeface="Nunito"/>
                          <a:ea typeface="Nunito"/>
                          <a:cs typeface="Nunito"/>
                          <a:sym typeface="Nunito"/>
                        </a:rPr>
                        <a:t>WhatsApp chatbots</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LOW</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lnSpc>
                          <a:spcPct val="120000"/>
                        </a:lnSpc>
                        <a:spcBef>
                          <a:spcPts val="1000"/>
                        </a:spcBef>
                        <a:spcAft>
                          <a:spcPts val="0"/>
                        </a:spcAft>
                        <a:buNone/>
                      </a:pPr>
                      <a:r>
                        <a:rPr lang="en-US" sz="1600">
                          <a:solidFill>
                            <a:schemeClr val="dk1"/>
                          </a:solidFill>
                          <a:latin typeface="Nunito"/>
                          <a:ea typeface="Nunito"/>
                          <a:cs typeface="Nunito"/>
                          <a:sym typeface="Nunito"/>
                        </a:rPr>
                        <a:t>Embed FD widget</a:t>
                      </a:r>
                      <a:r>
                        <a:rPr lang="en-US" sz="1600">
                          <a:solidFill>
                            <a:schemeClr val="dk1"/>
                          </a:solidFill>
                          <a:latin typeface="Nunito"/>
                          <a:ea typeface="Nunito"/>
                          <a:cs typeface="Nunito"/>
                          <a:sym typeface="Nunito"/>
                        </a:rPr>
                        <a:t> into KOKO websites and myKOKO app</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LOW</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3F3F3"/>
                    </a:solidFill>
                  </a:tcPr>
                </a:tc>
                <a:tc>
                  <a:txBody>
                    <a:bodyPr/>
                    <a:lstStyle/>
                    <a:p>
                      <a:pPr indent="0" lvl="0" marL="0" rtl="0" algn="l">
                        <a:spcBef>
                          <a:spcPts val="0"/>
                        </a:spcBef>
                        <a:spcAft>
                          <a:spcPts val="0"/>
                        </a:spcAft>
                        <a:buNone/>
                      </a:pPr>
                      <a:r>
                        <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3" name="Google Shape;333;p35"/>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0" lang="en-US" sz="1800">
                <a:latin typeface="Nunito SemiBold"/>
                <a:ea typeface="Nunito SemiBold"/>
                <a:cs typeface="Nunito SemiBold"/>
                <a:sym typeface="Nunito SemiBold"/>
              </a:rPr>
              <a:t>Supplementary Information</a:t>
            </a:r>
            <a:endParaRPr sz="2200"/>
          </a:p>
        </p:txBody>
      </p:sp>
      <p:sp>
        <p:nvSpPr>
          <p:cNvPr id="334" name="Google Shape;334;p35"/>
          <p:cNvSpPr txBox="1"/>
          <p:nvPr>
            <p:ph idx="1" type="subTitle"/>
          </p:nvPr>
        </p:nvSpPr>
        <p:spPr>
          <a:xfrm>
            <a:off x="6740525" y="3812985"/>
            <a:ext cx="5095800" cy="22521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sz="1400"/>
              <a:t>Handling Customer Data in Freshdesk</a:t>
            </a:r>
            <a:endParaRPr sz="1400"/>
          </a:p>
          <a:p>
            <a:pPr indent="-317500" lvl="0" marL="457200" rtl="0" algn="l">
              <a:spcBef>
                <a:spcPts val="0"/>
              </a:spcBef>
              <a:spcAft>
                <a:spcPts val="0"/>
              </a:spcAft>
              <a:buSzPts val="1400"/>
              <a:buChar char="●"/>
            </a:pPr>
            <a:r>
              <a:rPr lang="en-US" sz="1400"/>
              <a:t>Customer Data From KOKO Core</a:t>
            </a:r>
            <a:endParaRPr sz="1400"/>
          </a:p>
          <a:p>
            <a:pPr indent="-317500" lvl="0" marL="457200" rtl="0" algn="l">
              <a:spcBef>
                <a:spcPts val="0"/>
              </a:spcBef>
              <a:spcAft>
                <a:spcPts val="0"/>
              </a:spcAft>
              <a:buSzPts val="1400"/>
              <a:buChar char="●"/>
            </a:pPr>
            <a:r>
              <a:rPr lang="en-US" sz="1400"/>
              <a:t>Customer Care Ticket Fields In Freshdesk</a:t>
            </a:r>
            <a:endParaRPr sz="1400"/>
          </a:p>
          <a:p>
            <a:pPr indent="-317500" lvl="0" marL="457200" rtl="0" algn="l">
              <a:spcBef>
                <a:spcPts val="0"/>
              </a:spcBef>
              <a:spcAft>
                <a:spcPts val="0"/>
              </a:spcAft>
              <a:buSzPts val="1400"/>
              <a:buChar char="●"/>
            </a:pPr>
            <a:r>
              <a:rPr lang="en-US" sz="1400"/>
              <a:t>NOC/Tech Reliability Ticket Fields In Freshdesk</a:t>
            </a:r>
            <a:endParaRPr sz="1400"/>
          </a:p>
          <a:p>
            <a:pPr indent="-317500" lvl="0" marL="457200" rtl="0" algn="l">
              <a:spcBef>
                <a:spcPts val="0"/>
              </a:spcBef>
              <a:spcAft>
                <a:spcPts val="0"/>
              </a:spcAft>
              <a:buSzPts val="1400"/>
              <a:buChar char="●"/>
            </a:pPr>
            <a:r>
              <a:rPr lang="en-US" sz="1400"/>
              <a:t>Customer Care Reports &amp; Dashboards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Handling Customer Data in Freshdesk</a:t>
            </a:r>
            <a:endParaRPr/>
          </a:p>
        </p:txBody>
      </p:sp>
      <p:sp>
        <p:nvSpPr>
          <p:cNvPr id="341" name="Google Shape;341;p36"/>
          <p:cNvSpPr txBox="1"/>
          <p:nvPr>
            <p:ph idx="1" type="subTitle"/>
          </p:nvPr>
        </p:nvSpPr>
        <p:spPr>
          <a:xfrm>
            <a:off x="696849" y="1399145"/>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600"/>
              <a:t>Users</a:t>
            </a:r>
            <a:r>
              <a:rPr b="1" lang="en-US" sz="1600"/>
              <a:t>:</a:t>
            </a:r>
            <a:endParaRPr b="1" sz="1600"/>
          </a:p>
          <a:p>
            <a:pPr indent="-330200" lvl="0" marL="457200" rtl="0" algn="l">
              <a:spcBef>
                <a:spcPts val="1000"/>
              </a:spcBef>
              <a:spcAft>
                <a:spcPts val="0"/>
              </a:spcAft>
              <a:buSzPts val="1600"/>
              <a:buChar char="●"/>
            </a:pPr>
            <a:r>
              <a:rPr lang="en-US" sz="1600"/>
              <a:t>Registered customers (cooker owners)</a:t>
            </a:r>
            <a:endParaRPr sz="1600"/>
          </a:p>
          <a:p>
            <a:pPr indent="-330200" lvl="0" marL="457200" rtl="0" algn="l">
              <a:spcBef>
                <a:spcPts val="0"/>
              </a:spcBef>
              <a:spcAft>
                <a:spcPts val="0"/>
              </a:spcAft>
              <a:buSzPts val="1600"/>
              <a:buChar char="●"/>
            </a:pPr>
            <a:r>
              <a:rPr lang="en-US" sz="1600"/>
              <a:t>Potential customers (leads)</a:t>
            </a:r>
            <a:endParaRPr sz="1600"/>
          </a:p>
          <a:p>
            <a:pPr indent="-330200" lvl="0" marL="457200" rtl="0" algn="l">
              <a:spcBef>
                <a:spcPts val="0"/>
              </a:spcBef>
              <a:spcAft>
                <a:spcPts val="0"/>
              </a:spcAft>
              <a:buSzPts val="1600"/>
              <a:buChar char="●"/>
            </a:pPr>
            <a:r>
              <a:rPr lang="en-US" sz="1600"/>
              <a:t>KOKO Agents</a:t>
            </a:r>
            <a:endParaRPr sz="1600"/>
          </a:p>
          <a:p>
            <a:pPr indent="0" lvl="0" marL="0" rtl="0" algn="l">
              <a:spcBef>
                <a:spcPts val="1000"/>
              </a:spcBef>
              <a:spcAft>
                <a:spcPts val="0"/>
              </a:spcAft>
              <a:buNone/>
            </a:pPr>
            <a:r>
              <a:rPr b="1" lang="en-US" sz="1600"/>
              <a:t>Support</a:t>
            </a:r>
            <a:r>
              <a:rPr b="1" lang="en-US" sz="1600"/>
              <a:t> scenarios:</a:t>
            </a:r>
            <a:endParaRPr b="1" sz="1600"/>
          </a:p>
          <a:p>
            <a:pPr indent="-330200" lvl="0" marL="457200" rtl="0" algn="l">
              <a:spcBef>
                <a:spcPts val="1000"/>
              </a:spcBef>
              <a:spcAft>
                <a:spcPts val="0"/>
              </a:spcAft>
              <a:buSzPts val="1600"/>
              <a:buChar char="●"/>
            </a:pPr>
            <a:r>
              <a:rPr lang="en-US" sz="1600"/>
              <a:t>Registered customer WhatsApp for themselves</a:t>
            </a:r>
            <a:endParaRPr sz="1600"/>
          </a:p>
          <a:p>
            <a:pPr indent="-330200" lvl="0" marL="457200" rtl="0" algn="l">
              <a:spcBef>
                <a:spcPts val="0"/>
              </a:spcBef>
              <a:spcAft>
                <a:spcPts val="0"/>
              </a:spcAft>
              <a:buSzPts val="1600"/>
              <a:buChar char="●"/>
            </a:pPr>
            <a:r>
              <a:rPr lang="en-US" sz="1600"/>
              <a:t>Registered customer WhatsApp from a different number</a:t>
            </a:r>
            <a:endParaRPr sz="1600"/>
          </a:p>
          <a:p>
            <a:pPr indent="-330200" lvl="0" marL="457200" rtl="0" algn="l">
              <a:spcBef>
                <a:spcPts val="0"/>
              </a:spcBef>
              <a:spcAft>
                <a:spcPts val="0"/>
              </a:spcAft>
              <a:buSzPts val="1600"/>
              <a:buChar char="●"/>
            </a:pPr>
            <a:r>
              <a:rPr lang="en-US" sz="1600"/>
              <a:t>Potential customer WhatsApp</a:t>
            </a:r>
            <a:r>
              <a:rPr lang="en-US" sz="1600"/>
              <a:t> for themselves</a:t>
            </a:r>
            <a:endParaRPr sz="1600"/>
          </a:p>
          <a:p>
            <a:pPr indent="-330200" lvl="0" marL="457200" rtl="0" algn="l">
              <a:spcBef>
                <a:spcPts val="0"/>
              </a:spcBef>
              <a:spcAft>
                <a:spcPts val="0"/>
              </a:spcAft>
              <a:buSzPts val="1600"/>
              <a:buChar char="●"/>
            </a:pPr>
            <a:r>
              <a:rPr lang="en-US" sz="1600"/>
              <a:t>Unregistered person (e.g. spouse) WhatsApp for registered customer</a:t>
            </a:r>
            <a:endParaRPr sz="1600"/>
          </a:p>
          <a:p>
            <a:pPr indent="-330200" lvl="0" marL="457200" rtl="0" algn="l">
              <a:spcBef>
                <a:spcPts val="0"/>
              </a:spcBef>
              <a:spcAft>
                <a:spcPts val="0"/>
              </a:spcAft>
              <a:buSzPts val="1600"/>
              <a:buChar char="●"/>
            </a:pPr>
            <a:r>
              <a:rPr lang="en-US" sz="1600"/>
              <a:t>KOKO Agent WhatsApp for themselves</a:t>
            </a:r>
            <a:endParaRPr sz="1600"/>
          </a:p>
          <a:p>
            <a:pPr indent="-330200" lvl="0" marL="457200" rtl="0" algn="l">
              <a:spcBef>
                <a:spcPts val="0"/>
              </a:spcBef>
              <a:spcAft>
                <a:spcPts val="0"/>
              </a:spcAft>
              <a:buSzPts val="1600"/>
              <a:buChar char="●"/>
            </a:pPr>
            <a:r>
              <a:rPr lang="en-US" sz="1600"/>
              <a:t>KOKO Agent WhatsApp for registered customer</a:t>
            </a:r>
            <a:endParaRPr sz="1600"/>
          </a:p>
          <a:p>
            <a:pPr indent="-330200" lvl="0" marL="457200" rtl="0" algn="l">
              <a:spcBef>
                <a:spcPts val="0"/>
              </a:spcBef>
              <a:spcAft>
                <a:spcPts val="0"/>
              </a:spcAft>
              <a:buSzPts val="1600"/>
              <a:buChar char="●"/>
            </a:pPr>
            <a:r>
              <a:rPr lang="en-US" sz="1600"/>
              <a:t>KOKO Agent WhatsApp for potential customer</a:t>
            </a:r>
            <a:endParaRPr sz="1600"/>
          </a:p>
          <a:p>
            <a:pPr indent="-330200" lvl="0" marL="457200" rtl="0" algn="l">
              <a:spcBef>
                <a:spcPts val="0"/>
              </a:spcBef>
              <a:spcAft>
                <a:spcPts val="0"/>
              </a:spcAft>
              <a:buSzPts val="1600"/>
              <a:buChar char="●"/>
            </a:pPr>
            <a:r>
              <a:rPr lang="en-US" sz="1600"/>
              <a:t>KOKO Core updating/creating customer profiles in Freshdesk</a:t>
            </a:r>
            <a:endParaRPr sz="1600"/>
          </a:p>
        </p:txBody>
      </p:sp>
      <p:sp>
        <p:nvSpPr>
          <p:cNvPr id="342" name="Google Shape;342;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Handling Customer Data in Freshdesk</a:t>
            </a:r>
            <a:endParaRPr/>
          </a:p>
        </p:txBody>
      </p:sp>
      <p:sp>
        <p:nvSpPr>
          <p:cNvPr id="349" name="Google Shape;349;p3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Font typeface="Nunito"/>
              <a:buChar char="●"/>
            </a:pPr>
            <a:r>
              <a:rPr b="1" lang="en-US" sz="1600"/>
              <a:t>Registered customer WhatsApp for themselves</a:t>
            </a:r>
            <a:endParaRPr b="1" sz="1600"/>
          </a:p>
          <a:p>
            <a:pPr indent="457200" lvl="0" marL="0" rtl="0" algn="l">
              <a:spcBef>
                <a:spcPts val="1000"/>
              </a:spcBef>
              <a:spcAft>
                <a:spcPts val="0"/>
              </a:spcAft>
              <a:buNone/>
            </a:pPr>
            <a:r>
              <a:rPr lang="en-US" sz="1600"/>
              <a:t>Handling procedure</a:t>
            </a:r>
            <a:r>
              <a:rPr lang="en-US" sz="1600"/>
              <a:t>:</a:t>
            </a:r>
            <a:endParaRPr sz="1600"/>
          </a:p>
          <a:p>
            <a:pPr indent="-330200" lvl="0" marL="914400" rtl="0" algn="l">
              <a:spcBef>
                <a:spcPts val="1000"/>
              </a:spcBef>
              <a:spcAft>
                <a:spcPts val="0"/>
              </a:spcAft>
              <a:buSzPts val="1600"/>
              <a:buAutoNum type="arabicPeriod"/>
            </a:pPr>
            <a:r>
              <a:rPr lang="en-US" sz="1600"/>
              <a:t>Freshdesk creates a new support ticket and links it to the customer’s contact.</a:t>
            </a:r>
            <a:endParaRPr sz="1600"/>
          </a:p>
          <a:p>
            <a:pPr indent="-330200" lvl="0" marL="914400" rtl="0" algn="l">
              <a:spcBef>
                <a:spcPts val="0"/>
              </a:spcBef>
              <a:spcAft>
                <a:spcPts val="0"/>
              </a:spcAft>
              <a:buSzPts val="1600"/>
              <a:buAutoNum type="arabicPeriod"/>
            </a:pPr>
            <a:r>
              <a:rPr lang="en-US" sz="1600"/>
              <a:t>The CCR processes the new ticket using the registered customer’s contact.</a:t>
            </a:r>
            <a:endParaRPr sz="1600"/>
          </a:p>
          <a:p>
            <a:pPr indent="457200" lvl="0" marL="0" rtl="0" algn="l">
              <a:spcBef>
                <a:spcPts val="1000"/>
              </a:spcBef>
              <a:spcAft>
                <a:spcPts val="0"/>
              </a:spcAft>
              <a:buNone/>
            </a:pPr>
            <a:r>
              <a:t/>
            </a:r>
            <a:endParaRPr sz="1600"/>
          </a:p>
          <a:p>
            <a:pPr indent="-330200" lvl="0" marL="457200" rtl="0" algn="l">
              <a:spcBef>
                <a:spcPts val="1000"/>
              </a:spcBef>
              <a:spcAft>
                <a:spcPts val="0"/>
              </a:spcAft>
              <a:buSzPts val="1600"/>
              <a:buFont typeface="Nunito"/>
              <a:buChar char="●"/>
            </a:pPr>
            <a:r>
              <a:rPr b="1" lang="en-US" sz="1600"/>
              <a:t>Registered customer WhatsApp from a different number</a:t>
            </a:r>
            <a:endParaRPr b="1" sz="1600"/>
          </a:p>
          <a:p>
            <a:pPr indent="457200" lvl="0" marL="0" rtl="0" algn="l">
              <a:spcBef>
                <a:spcPts val="1000"/>
              </a:spcBef>
              <a:spcAft>
                <a:spcPts val="0"/>
              </a:spcAft>
              <a:buNone/>
            </a:pPr>
            <a:r>
              <a:rPr lang="en-US" sz="1600"/>
              <a:t>Handling procedure</a:t>
            </a:r>
            <a:r>
              <a:rPr lang="en-US" sz="1600"/>
              <a:t>:</a:t>
            </a:r>
            <a:endParaRPr sz="1600"/>
          </a:p>
          <a:p>
            <a:pPr indent="-330200" lvl="0" marL="914400" rtl="0" algn="l">
              <a:spcBef>
                <a:spcPts val="1000"/>
              </a:spcBef>
              <a:spcAft>
                <a:spcPts val="0"/>
              </a:spcAft>
              <a:buSzPts val="1600"/>
              <a:buAutoNum type="arabicPeriod"/>
            </a:pPr>
            <a:r>
              <a:rPr lang="en-US" sz="1600"/>
              <a:t>Freshdesk creates a new customer contact based on the customer’s new phone number.</a:t>
            </a:r>
            <a:endParaRPr sz="1600"/>
          </a:p>
          <a:p>
            <a:pPr indent="-330200" lvl="0" marL="914400" rtl="0" algn="l">
              <a:spcBef>
                <a:spcPts val="0"/>
              </a:spcBef>
              <a:spcAft>
                <a:spcPts val="0"/>
              </a:spcAft>
              <a:buSzPts val="1600"/>
              <a:buAutoNum type="arabicPeriod"/>
            </a:pPr>
            <a:r>
              <a:rPr lang="en-US" sz="1600"/>
              <a:t>Freshdesk then creates a </a:t>
            </a:r>
            <a:r>
              <a:rPr lang="en-US" sz="1600"/>
              <a:t>new </a:t>
            </a:r>
            <a:r>
              <a:rPr lang="en-US" sz="1600"/>
              <a:t>support ticket and links it to this new customer contact.</a:t>
            </a:r>
            <a:endParaRPr sz="1600"/>
          </a:p>
          <a:p>
            <a:pPr indent="-330200" lvl="0" marL="914400" rtl="0" algn="l">
              <a:spcBef>
                <a:spcPts val="0"/>
              </a:spcBef>
              <a:spcAft>
                <a:spcPts val="0"/>
              </a:spcAft>
              <a:buSzPts val="1600"/>
              <a:buAutoNum type="arabicPeriod"/>
            </a:pPr>
            <a:r>
              <a:rPr lang="en-US" sz="1600"/>
              <a:t>The CCR creates a new child ticket linked to the registered customer’s </a:t>
            </a:r>
            <a:r>
              <a:rPr lang="en-US" sz="1600"/>
              <a:t>contact</a:t>
            </a:r>
            <a:r>
              <a:rPr lang="en-US" sz="1600"/>
              <a:t>.</a:t>
            </a:r>
            <a:endParaRPr sz="1600"/>
          </a:p>
          <a:p>
            <a:pPr indent="-330200" lvl="0" marL="914400" rtl="0" algn="l">
              <a:spcBef>
                <a:spcPts val="0"/>
              </a:spcBef>
              <a:spcAft>
                <a:spcPts val="0"/>
              </a:spcAft>
              <a:buSzPts val="1600"/>
              <a:buAutoNum type="arabicPeriod"/>
            </a:pPr>
            <a:r>
              <a:rPr lang="en-US" sz="1600"/>
              <a:t>The CCR resolves the child ticket, then </a:t>
            </a:r>
            <a:r>
              <a:rPr lang="en-US" sz="1600"/>
              <a:t>closes</a:t>
            </a:r>
            <a:r>
              <a:rPr lang="en-US" sz="1600"/>
              <a:t> the parent</a:t>
            </a:r>
            <a:r>
              <a:rPr lang="en-US" sz="1600"/>
              <a:t> </a:t>
            </a:r>
            <a:r>
              <a:rPr lang="en-US" sz="1600"/>
              <a:t>ticket manually.</a:t>
            </a:r>
            <a:endParaRPr sz="1600"/>
          </a:p>
          <a:p>
            <a:pPr indent="0" lvl="0" marL="0" rtl="0" algn="l">
              <a:spcBef>
                <a:spcPts val="1000"/>
              </a:spcBef>
              <a:spcAft>
                <a:spcPts val="0"/>
              </a:spcAft>
              <a:buNone/>
            </a:pPr>
            <a:r>
              <a:t/>
            </a:r>
            <a:endParaRPr sz="1600"/>
          </a:p>
        </p:txBody>
      </p:sp>
      <p:sp>
        <p:nvSpPr>
          <p:cNvPr id="350" name="Google Shape;350;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1000"/>
              </a:spcBef>
              <a:spcAft>
                <a:spcPts val="0"/>
              </a:spcAft>
              <a:buSzPts val="2000"/>
              <a:buChar char="●"/>
            </a:pPr>
            <a:r>
              <a:rPr lang="en-US" sz="2000"/>
              <a:t>Overview</a:t>
            </a:r>
            <a:endParaRPr sz="2000"/>
          </a:p>
          <a:p>
            <a:pPr indent="-355600" lvl="0" marL="457200" rtl="0" algn="l">
              <a:lnSpc>
                <a:spcPct val="100000"/>
              </a:lnSpc>
              <a:spcBef>
                <a:spcPts val="0"/>
              </a:spcBef>
              <a:spcAft>
                <a:spcPts val="0"/>
              </a:spcAft>
              <a:buSzPts val="2000"/>
              <a:buChar char="●"/>
            </a:pPr>
            <a:r>
              <a:rPr lang="en-US" sz="2000"/>
              <a:t>Benefits</a:t>
            </a:r>
            <a:endParaRPr sz="2000"/>
          </a:p>
          <a:p>
            <a:pPr indent="-355600" lvl="0" marL="457200" rtl="0" algn="l">
              <a:lnSpc>
                <a:spcPct val="100000"/>
              </a:lnSpc>
              <a:spcBef>
                <a:spcPts val="0"/>
              </a:spcBef>
              <a:spcAft>
                <a:spcPts val="0"/>
              </a:spcAft>
              <a:buSzPts val="2000"/>
              <a:buChar char="●"/>
            </a:pPr>
            <a:r>
              <a:rPr lang="en-US" sz="2000"/>
              <a:t>Objectives</a:t>
            </a:r>
            <a:endParaRPr sz="2000"/>
          </a:p>
          <a:p>
            <a:pPr indent="-355600" lvl="0" marL="457200" rtl="0" algn="l">
              <a:lnSpc>
                <a:spcPct val="100000"/>
              </a:lnSpc>
              <a:spcBef>
                <a:spcPts val="0"/>
              </a:spcBef>
              <a:spcAft>
                <a:spcPts val="0"/>
              </a:spcAft>
              <a:buSzPts val="2000"/>
              <a:buChar char="●"/>
            </a:pPr>
            <a:r>
              <a:rPr lang="en-US" sz="2000"/>
              <a:t>Approach</a:t>
            </a:r>
            <a:endParaRPr sz="2000"/>
          </a:p>
          <a:p>
            <a:pPr indent="-355600" lvl="0" marL="457200" rtl="0" algn="l">
              <a:lnSpc>
                <a:spcPct val="100000"/>
              </a:lnSpc>
              <a:spcBef>
                <a:spcPts val="0"/>
              </a:spcBef>
              <a:spcAft>
                <a:spcPts val="0"/>
              </a:spcAft>
              <a:buSzPts val="2000"/>
              <a:buChar char="●"/>
            </a:pPr>
            <a:r>
              <a:rPr lang="en-US" sz="2000"/>
              <a:t>Migration Plan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Handling Customer Data in Freshdesk</a:t>
            </a:r>
            <a:endParaRPr/>
          </a:p>
        </p:txBody>
      </p:sp>
      <p:sp>
        <p:nvSpPr>
          <p:cNvPr id="357" name="Google Shape;357;p3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Font typeface="Nunito"/>
              <a:buChar char="●"/>
            </a:pPr>
            <a:r>
              <a:rPr b="1" lang="en-US" sz="1600"/>
              <a:t>Potential </a:t>
            </a:r>
            <a:r>
              <a:rPr b="1" lang="en-US" sz="1600"/>
              <a:t>customer WhatsApp for themselves</a:t>
            </a:r>
            <a:endParaRPr b="1" sz="1600"/>
          </a:p>
          <a:p>
            <a:pPr indent="457200" lvl="0" marL="0" rtl="0" algn="l">
              <a:spcBef>
                <a:spcPts val="1000"/>
              </a:spcBef>
              <a:spcAft>
                <a:spcPts val="0"/>
              </a:spcAft>
              <a:buNone/>
            </a:pPr>
            <a:r>
              <a:rPr lang="en-US" sz="1600"/>
              <a:t>Handling procedure</a:t>
            </a:r>
            <a:r>
              <a:rPr lang="en-US" sz="1600"/>
              <a:t>:</a:t>
            </a:r>
            <a:endParaRPr sz="1600"/>
          </a:p>
          <a:p>
            <a:pPr indent="-330200" lvl="0" marL="914400" rtl="0" algn="l">
              <a:spcBef>
                <a:spcPts val="1000"/>
              </a:spcBef>
              <a:spcAft>
                <a:spcPts val="0"/>
              </a:spcAft>
              <a:buSzPts val="1600"/>
              <a:buAutoNum type="arabicPeriod"/>
            </a:pPr>
            <a:r>
              <a:rPr lang="en-US" sz="1600"/>
              <a:t>Freshdesk creates a new customer </a:t>
            </a:r>
            <a:r>
              <a:rPr lang="en-US" sz="1600"/>
              <a:t>contact </a:t>
            </a:r>
            <a:r>
              <a:rPr lang="en-US" sz="1600"/>
              <a:t>based on the potential customer’s phone number.</a:t>
            </a:r>
            <a:endParaRPr sz="1600"/>
          </a:p>
          <a:p>
            <a:pPr indent="-330200" lvl="0" marL="914400" rtl="0" algn="l">
              <a:spcBef>
                <a:spcPts val="0"/>
              </a:spcBef>
              <a:spcAft>
                <a:spcPts val="0"/>
              </a:spcAft>
              <a:buSzPts val="1600"/>
              <a:buAutoNum type="arabicPeriod"/>
            </a:pPr>
            <a:r>
              <a:rPr lang="en-US" sz="1600"/>
              <a:t>Freshdesk then creates a new support ticket and links it to this new customer </a:t>
            </a:r>
            <a:r>
              <a:rPr lang="en-US" sz="1600"/>
              <a:t>contact</a:t>
            </a:r>
            <a:r>
              <a:rPr lang="en-US" sz="1600"/>
              <a:t>.</a:t>
            </a:r>
            <a:endParaRPr sz="1600"/>
          </a:p>
          <a:p>
            <a:pPr indent="-330200" lvl="0" marL="914400" rtl="0" algn="l">
              <a:spcBef>
                <a:spcPts val="0"/>
              </a:spcBef>
              <a:spcAft>
                <a:spcPts val="0"/>
              </a:spcAft>
              <a:buSzPts val="1600"/>
              <a:buAutoNum type="arabicPeriod"/>
            </a:pPr>
            <a:r>
              <a:rPr lang="en-US" sz="1600"/>
              <a:t>The CCR processes the ticket using this new </a:t>
            </a:r>
            <a:r>
              <a:rPr lang="en-US" sz="1600"/>
              <a:t>contact</a:t>
            </a:r>
            <a:r>
              <a:rPr lang="en-US" sz="1600"/>
              <a:t>.</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Font typeface="Nunito"/>
              <a:buChar char="●"/>
            </a:pPr>
            <a:r>
              <a:rPr b="1" lang="en-US" sz="1600"/>
              <a:t>Unregistered </a:t>
            </a:r>
            <a:r>
              <a:rPr b="1" lang="en-US" sz="1600"/>
              <a:t>person (e.g. spouse) WhatsApp for registered customer</a:t>
            </a:r>
            <a:endParaRPr b="1" sz="1600"/>
          </a:p>
          <a:p>
            <a:pPr indent="457200" lvl="0" marL="0" rtl="0" algn="l">
              <a:spcBef>
                <a:spcPts val="1000"/>
              </a:spcBef>
              <a:spcAft>
                <a:spcPts val="0"/>
              </a:spcAft>
              <a:buNone/>
            </a:pPr>
            <a:r>
              <a:rPr lang="en-US" sz="1600"/>
              <a:t>Handling procedure</a:t>
            </a:r>
            <a:r>
              <a:rPr lang="en-US" sz="1600"/>
              <a:t>:</a:t>
            </a:r>
            <a:endParaRPr sz="1600"/>
          </a:p>
          <a:p>
            <a:pPr indent="-330200" lvl="0" marL="914400" rtl="0" algn="l">
              <a:spcBef>
                <a:spcPts val="1000"/>
              </a:spcBef>
              <a:spcAft>
                <a:spcPts val="0"/>
              </a:spcAft>
              <a:buSzPts val="1600"/>
              <a:buAutoNum type="arabicPeriod"/>
            </a:pPr>
            <a:r>
              <a:rPr lang="en-US" sz="1600"/>
              <a:t>Freshdesk creates a </a:t>
            </a:r>
            <a:r>
              <a:rPr lang="en-US" sz="1600"/>
              <a:t>new </a:t>
            </a:r>
            <a:r>
              <a:rPr lang="en-US" sz="1600"/>
              <a:t>customer </a:t>
            </a:r>
            <a:r>
              <a:rPr lang="en-US" sz="1600"/>
              <a:t>contact </a:t>
            </a:r>
            <a:r>
              <a:rPr lang="en-US" sz="1600"/>
              <a:t>based on the unregistered person’s phone number.</a:t>
            </a:r>
            <a:endParaRPr sz="1600"/>
          </a:p>
          <a:p>
            <a:pPr indent="-330200" lvl="0" marL="914400" rtl="0" algn="l">
              <a:spcBef>
                <a:spcPts val="0"/>
              </a:spcBef>
              <a:spcAft>
                <a:spcPts val="0"/>
              </a:spcAft>
              <a:buSzPts val="1600"/>
              <a:buAutoNum type="arabicPeriod"/>
            </a:pPr>
            <a:r>
              <a:rPr lang="en-US" sz="1600"/>
              <a:t>Freshdesk then creates a new support ticket and links it to this </a:t>
            </a:r>
            <a:r>
              <a:rPr lang="en-US" sz="1600"/>
              <a:t>new </a:t>
            </a:r>
            <a:r>
              <a:rPr lang="en-US" sz="1600"/>
              <a:t>customer </a:t>
            </a:r>
            <a:r>
              <a:rPr lang="en-US" sz="1600"/>
              <a:t>contact</a:t>
            </a:r>
            <a:r>
              <a:rPr lang="en-US" sz="1600"/>
              <a:t>.</a:t>
            </a:r>
            <a:endParaRPr sz="1600"/>
          </a:p>
          <a:p>
            <a:pPr indent="-330200" lvl="0" marL="914400" rtl="0" algn="l">
              <a:spcBef>
                <a:spcPts val="0"/>
              </a:spcBef>
              <a:spcAft>
                <a:spcPts val="0"/>
              </a:spcAft>
              <a:buSzPts val="1600"/>
              <a:buAutoNum type="arabicPeriod"/>
            </a:pPr>
            <a:r>
              <a:rPr lang="en-US" sz="1600"/>
              <a:t>The CCR creates a </a:t>
            </a:r>
            <a:r>
              <a:rPr lang="en-US" sz="1600"/>
              <a:t>new child </a:t>
            </a:r>
            <a:r>
              <a:rPr lang="en-US" sz="1600"/>
              <a:t>ticket linked to the registered customer’s </a:t>
            </a:r>
            <a:r>
              <a:rPr lang="en-US" sz="1600"/>
              <a:t>contact</a:t>
            </a:r>
            <a:r>
              <a:rPr lang="en-US" sz="1600"/>
              <a:t>.</a:t>
            </a:r>
            <a:endParaRPr sz="1600"/>
          </a:p>
          <a:p>
            <a:pPr indent="-330200" lvl="0" marL="914400" rtl="0" algn="l">
              <a:spcBef>
                <a:spcPts val="0"/>
              </a:spcBef>
              <a:spcAft>
                <a:spcPts val="0"/>
              </a:spcAft>
              <a:buSzPts val="1600"/>
              <a:buAutoNum type="arabicPeriod"/>
            </a:pPr>
            <a:r>
              <a:rPr lang="en-US" sz="1600"/>
              <a:t>The CCR resolves the child ticket, then closes the parent ticket manually.</a:t>
            </a:r>
            <a:r>
              <a:rPr lang="en-US" sz="1600"/>
              <a:t>	</a:t>
            </a:r>
            <a:endParaRPr sz="1600"/>
          </a:p>
        </p:txBody>
      </p:sp>
      <p:sp>
        <p:nvSpPr>
          <p:cNvPr id="358" name="Google Shape;358;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Handling Customer Data in Freshdesk</a:t>
            </a:r>
            <a:endParaRPr/>
          </a:p>
        </p:txBody>
      </p:sp>
      <p:sp>
        <p:nvSpPr>
          <p:cNvPr id="365" name="Google Shape;365;p3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Font typeface="Nunito"/>
              <a:buChar char="●"/>
            </a:pPr>
            <a:r>
              <a:rPr b="1" lang="en-US" sz="1600"/>
              <a:t>KOKO Agent WhatsApp for registered customer</a:t>
            </a:r>
            <a:endParaRPr b="1" sz="1600"/>
          </a:p>
          <a:p>
            <a:pPr indent="457200" lvl="0" marL="0" rtl="0" algn="l">
              <a:spcBef>
                <a:spcPts val="1000"/>
              </a:spcBef>
              <a:spcAft>
                <a:spcPts val="0"/>
              </a:spcAft>
              <a:buNone/>
            </a:pPr>
            <a:r>
              <a:rPr lang="en-US" sz="1600"/>
              <a:t>Handling procedure</a:t>
            </a:r>
            <a:r>
              <a:rPr lang="en-US" sz="1600"/>
              <a:t>:</a:t>
            </a:r>
            <a:endParaRPr sz="1600"/>
          </a:p>
          <a:p>
            <a:pPr indent="-330200" lvl="0" marL="1371600" rtl="0" algn="l">
              <a:spcBef>
                <a:spcPts val="1000"/>
              </a:spcBef>
              <a:spcAft>
                <a:spcPts val="0"/>
              </a:spcAft>
              <a:buSzPts val="1600"/>
              <a:buAutoNum type="arabicPeriod"/>
            </a:pPr>
            <a:r>
              <a:rPr lang="en-US" sz="1600"/>
              <a:t>Freshdesk creates a new support ticket and links it to the agent’s contact.</a:t>
            </a:r>
            <a:endParaRPr sz="1600"/>
          </a:p>
          <a:p>
            <a:pPr indent="-330200" lvl="0" marL="1371600" rtl="0" algn="l">
              <a:spcBef>
                <a:spcPts val="0"/>
              </a:spcBef>
              <a:spcAft>
                <a:spcPts val="0"/>
              </a:spcAft>
              <a:buSzPts val="1600"/>
              <a:buAutoNum type="arabicPeriod"/>
            </a:pPr>
            <a:r>
              <a:rPr lang="en-US" sz="1600"/>
              <a:t>The CCR creates a new child ticket linked to the registered customer’s contact.</a:t>
            </a:r>
            <a:endParaRPr sz="1600"/>
          </a:p>
          <a:p>
            <a:pPr indent="-330200" lvl="0" marL="1371600" rtl="0" algn="l">
              <a:spcBef>
                <a:spcPts val="0"/>
              </a:spcBef>
              <a:spcAft>
                <a:spcPts val="0"/>
              </a:spcAft>
              <a:buSzPts val="1600"/>
              <a:buAutoNum type="arabicPeriod"/>
            </a:pPr>
            <a:r>
              <a:rPr lang="en-US" sz="1600"/>
              <a:t>The CCR resolves the child ticket, then closes the parent ticket manually.</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Font typeface="Nunito"/>
              <a:buChar char="●"/>
            </a:pPr>
            <a:r>
              <a:rPr b="1" lang="en-US" sz="1600"/>
              <a:t>KOKO Agent WhatsApp for potential customer</a:t>
            </a:r>
            <a:endParaRPr b="1" sz="1600"/>
          </a:p>
          <a:p>
            <a:pPr indent="457200" lvl="0" marL="0" rtl="0" algn="l">
              <a:spcBef>
                <a:spcPts val="1000"/>
              </a:spcBef>
              <a:spcAft>
                <a:spcPts val="0"/>
              </a:spcAft>
              <a:buNone/>
            </a:pPr>
            <a:r>
              <a:rPr lang="en-US" sz="1600"/>
              <a:t>Handling procedure</a:t>
            </a:r>
            <a:r>
              <a:rPr lang="en-US" sz="1600"/>
              <a:t>:</a:t>
            </a:r>
            <a:endParaRPr sz="1600"/>
          </a:p>
          <a:p>
            <a:pPr indent="-330200" lvl="0" marL="1371600" rtl="0" algn="l">
              <a:spcBef>
                <a:spcPts val="1000"/>
              </a:spcBef>
              <a:spcAft>
                <a:spcPts val="0"/>
              </a:spcAft>
              <a:buSzPts val="1600"/>
              <a:buAutoNum type="arabicPeriod"/>
            </a:pPr>
            <a:r>
              <a:rPr lang="en-US" sz="1600"/>
              <a:t>Freshdesk creates a new support ticket and links it to the agent’s </a:t>
            </a:r>
            <a:r>
              <a:rPr lang="en-US" sz="1600"/>
              <a:t>contact</a:t>
            </a:r>
            <a:r>
              <a:rPr lang="en-US" sz="1600"/>
              <a:t>.</a:t>
            </a:r>
            <a:endParaRPr sz="1600"/>
          </a:p>
          <a:p>
            <a:pPr indent="-330200" lvl="0" marL="1371600" rtl="0" algn="l">
              <a:spcBef>
                <a:spcPts val="0"/>
              </a:spcBef>
              <a:spcAft>
                <a:spcPts val="0"/>
              </a:spcAft>
              <a:buSzPts val="1600"/>
              <a:buAutoNum type="arabicPeriod"/>
            </a:pPr>
            <a:r>
              <a:rPr lang="en-US" sz="1600"/>
              <a:t>The CCR processes the ticket using the </a:t>
            </a:r>
            <a:r>
              <a:rPr lang="en-US" sz="1600"/>
              <a:t>agent’s</a:t>
            </a:r>
            <a:r>
              <a:rPr lang="en-US" sz="1600"/>
              <a:t> </a:t>
            </a:r>
            <a:r>
              <a:rPr lang="en-US" sz="1600"/>
              <a:t>contact</a:t>
            </a:r>
            <a:r>
              <a:rPr lang="en-US" sz="1600"/>
              <a:t>.</a:t>
            </a:r>
            <a:endParaRPr sz="1600"/>
          </a:p>
        </p:txBody>
      </p:sp>
      <p:sp>
        <p:nvSpPr>
          <p:cNvPr id="366" name="Google Shape;366;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Handling Customer Data in Freshdesk</a:t>
            </a:r>
            <a:endParaRPr/>
          </a:p>
        </p:txBody>
      </p:sp>
      <p:sp>
        <p:nvSpPr>
          <p:cNvPr id="373" name="Google Shape;373;p4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b="1" lang="en-US" sz="1600"/>
              <a:t>KOKO Agent WhatsApp for themselves</a:t>
            </a:r>
            <a:endParaRPr b="1" sz="1600"/>
          </a:p>
          <a:p>
            <a:pPr indent="457200" lvl="0" marL="0" rtl="0" algn="l">
              <a:spcBef>
                <a:spcPts val="1000"/>
              </a:spcBef>
              <a:spcAft>
                <a:spcPts val="0"/>
              </a:spcAft>
              <a:buNone/>
            </a:pPr>
            <a:r>
              <a:rPr lang="en-US" sz="1600"/>
              <a:t>Handling procedure</a:t>
            </a:r>
            <a:r>
              <a:rPr lang="en-US" sz="1600"/>
              <a:t>:</a:t>
            </a:r>
            <a:endParaRPr sz="1600"/>
          </a:p>
          <a:p>
            <a:pPr indent="-330200" lvl="0" marL="914400" rtl="0" algn="l">
              <a:spcBef>
                <a:spcPts val="1000"/>
              </a:spcBef>
              <a:spcAft>
                <a:spcPts val="0"/>
              </a:spcAft>
              <a:buSzPts val="1600"/>
              <a:buAutoNum type="arabicPeriod"/>
            </a:pPr>
            <a:r>
              <a:rPr lang="en-US" sz="1600"/>
              <a:t>Freshdesk creates a new support ticket and links it to the agent’s contact.</a:t>
            </a:r>
            <a:endParaRPr sz="1600"/>
          </a:p>
          <a:p>
            <a:pPr indent="-330200" lvl="0" marL="914400" rtl="0" algn="l">
              <a:spcBef>
                <a:spcPts val="0"/>
              </a:spcBef>
              <a:spcAft>
                <a:spcPts val="0"/>
              </a:spcAft>
              <a:buSzPts val="1600"/>
              <a:buAutoNum type="arabicPeriod"/>
            </a:pPr>
            <a:r>
              <a:rPr lang="en-US" sz="1600"/>
              <a:t>The CCR processes the new ticket according to SOPs.</a:t>
            </a:r>
            <a:endParaRPr b="1"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Char char="●"/>
            </a:pPr>
            <a:r>
              <a:rPr b="1" lang="en-US" sz="1600"/>
              <a:t>KOKO Core updating/creating customer profiles in Freshdesk</a:t>
            </a:r>
            <a:endParaRPr b="1" sz="1600"/>
          </a:p>
          <a:p>
            <a:pPr indent="457200" lvl="0" marL="0" rtl="0" algn="l">
              <a:spcBef>
                <a:spcPts val="1000"/>
              </a:spcBef>
              <a:spcAft>
                <a:spcPts val="0"/>
              </a:spcAft>
              <a:buNone/>
            </a:pPr>
            <a:r>
              <a:rPr lang="en-US" sz="1600"/>
              <a:t>Handling procedure:</a:t>
            </a:r>
            <a:endParaRPr sz="1600"/>
          </a:p>
          <a:p>
            <a:pPr indent="-330200" lvl="0" marL="914400" rtl="0" algn="l">
              <a:spcBef>
                <a:spcPts val="1000"/>
              </a:spcBef>
              <a:spcAft>
                <a:spcPts val="0"/>
              </a:spcAft>
              <a:buSzPts val="1600"/>
              <a:buAutoNum type="arabicPeriod"/>
            </a:pPr>
            <a:r>
              <a:rPr lang="en-US" sz="1600"/>
              <a:t>KOKO Core compiles a </a:t>
            </a:r>
            <a:r>
              <a:rPr lang="en-US" sz="1600"/>
              <a:t>list </a:t>
            </a:r>
            <a:r>
              <a:rPr lang="en-US" sz="1600"/>
              <a:t>of customer contacts to be created/updated in FD.</a:t>
            </a:r>
            <a:endParaRPr sz="1600"/>
          </a:p>
          <a:p>
            <a:pPr indent="-330200" lvl="0" marL="914400" rtl="0" algn="l">
              <a:spcBef>
                <a:spcPts val="0"/>
              </a:spcBef>
              <a:spcAft>
                <a:spcPts val="0"/>
              </a:spcAft>
              <a:buSzPts val="1600"/>
              <a:buAutoNum type="arabicPeriod"/>
            </a:pPr>
            <a:r>
              <a:rPr lang="en-US" sz="1600"/>
              <a:t>KOKO Core searches for FD customer contacts by </a:t>
            </a:r>
            <a:r>
              <a:rPr lang="en-US" sz="1600"/>
              <a:t>phone </a:t>
            </a:r>
            <a:r>
              <a:rPr lang="en-US" sz="1600"/>
              <a:t>number.</a:t>
            </a:r>
            <a:endParaRPr sz="1600"/>
          </a:p>
          <a:p>
            <a:pPr indent="-330200" lvl="0" marL="914400" rtl="0" algn="l">
              <a:spcBef>
                <a:spcPts val="0"/>
              </a:spcBef>
              <a:spcAft>
                <a:spcPts val="0"/>
              </a:spcAft>
              <a:buSzPts val="1600"/>
              <a:buAutoNum type="arabicPeriod"/>
            </a:pPr>
            <a:r>
              <a:rPr lang="en-US" sz="1600"/>
              <a:t>If phone number matches, KC updates the customer contact in FD with KC details.</a:t>
            </a:r>
            <a:endParaRPr sz="1600"/>
          </a:p>
          <a:p>
            <a:pPr indent="-330200" lvl="0" marL="914400" rtl="0" algn="l">
              <a:spcBef>
                <a:spcPts val="0"/>
              </a:spcBef>
              <a:spcAft>
                <a:spcPts val="0"/>
              </a:spcAft>
              <a:buSzPts val="1600"/>
              <a:buAutoNum type="arabicPeriod"/>
            </a:pPr>
            <a:r>
              <a:rPr lang="en-US" sz="1600"/>
              <a:t>If phone number does not match, KC creates a new customer contact in FD.</a:t>
            </a:r>
            <a:endParaRPr sz="1600"/>
          </a:p>
        </p:txBody>
      </p:sp>
      <p:sp>
        <p:nvSpPr>
          <p:cNvPr id="374" name="Google Shape;374;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0" name="Google Shape;380;p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Data From KOKO Core</a:t>
            </a:r>
            <a:endParaRPr/>
          </a:p>
        </p:txBody>
      </p:sp>
      <p:sp>
        <p:nvSpPr>
          <p:cNvPr id="381" name="Google Shape;381;p41"/>
          <p:cNvSpPr txBox="1"/>
          <p:nvPr>
            <p:ph idx="1" type="subTitle"/>
          </p:nvPr>
        </p:nvSpPr>
        <p:spPr>
          <a:xfrm>
            <a:off x="458725" y="1332474"/>
            <a:ext cx="11274600" cy="373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600"/>
              <a:t>The following data is migrated into Freshdesk from KOKO Core:</a:t>
            </a:r>
            <a:endParaRPr sz="1600"/>
          </a:p>
        </p:txBody>
      </p:sp>
      <p:sp>
        <p:nvSpPr>
          <p:cNvPr id="382" name="Google Shape;382;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83" name="Google Shape;383;p41"/>
          <p:cNvGraphicFramePr/>
          <p:nvPr/>
        </p:nvGraphicFramePr>
        <p:xfrm>
          <a:off x="1246200" y="1789258"/>
          <a:ext cx="3000000" cy="3000000"/>
        </p:xfrm>
        <a:graphic>
          <a:graphicData uri="http://schemas.openxmlformats.org/drawingml/2006/table">
            <a:tbl>
              <a:tblPr>
                <a:noFill/>
                <a:tableStyleId>{FB02D8D1-B3F1-4948-B0FE-802A8066636A}</a:tableStyleId>
              </a:tblPr>
              <a:tblGrid>
                <a:gridCol w="756025"/>
                <a:gridCol w="4640150"/>
                <a:gridCol w="4218500"/>
              </a:tblGrid>
              <a:tr h="3425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b="1" lang="en-US">
                          <a:latin typeface="Nunito"/>
                          <a:ea typeface="Nunito"/>
                          <a:cs typeface="Nunito"/>
                          <a:sym typeface="Nunito"/>
                        </a:rPr>
                        <a:t>FIELD NAME</a:t>
                      </a:r>
                      <a:endParaRPr b="1">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Clr>
                          <a:schemeClr val="dk1"/>
                        </a:buClr>
                        <a:buSzPts val="1100"/>
                        <a:buFont typeface="Arial"/>
                        <a:buNone/>
                      </a:pPr>
                      <a:r>
                        <a:rPr b="1" lang="en-US">
                          <a:solidFill>
                            <a:schemeClr val="dk1"/>
                          </a:solidFill>
                          <a:latin typeface="Nunito"/>
                          <a:ea typeface="Nunito"/>
                          <a:cs typeface="Nunito"/>
                          <a:sym typeface="Nunito"/>
                        </a:rPr>
                        <a:t>SAMPLE VALUES</a:t>
                      </a:r>
                      <a:endParaRPr b="1">
                        <a:latin typeface="Nunito"/>
                        <a:ea typeface="Nunito"/>
                        <a:cs typeface="Nunito"/>
                        <a:sym typeface="Nunito"/>
                      </a:endParaRPr>
                    </a:p>
                  </a:txBody>
                  <a:tcPr marT="91425" marB="91425" marR="91425" marL="91425"/>
                </a:tc>
              </a:tr>
              <a:tr h="285425">
                <a:tc>
                  <a:txBody>
                    <a:bodyPr/>
                    <a:lstStyle/>
                    <a:p>
                      <a:pPr indent="0" lvl="0" marL="0" rtl="0" algn="l">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a:latin typeface="Nunito"/>
                          <a:ea typeface="Nunito"/>
                          <a:cs typeface="Nunito"/>
                          <a:sym typeface="Nunito"/>
                        </a:rPr>
                        <a:t>Unique External ID</a:t>
                      </a:r>
                      <a:endParaRPr>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0000001</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285425">
                <a:tc>
                  <a:txBody>
                    <a:bodyPr/>
                    <a:lstStyle/>
                    <a:p>
                      <a:pPr indent="0" lvl="0" marL="0" rtl="0" algn="l">
                        <a:spcBef>
                          <a:spcPts val="0"/>
                        </a:spcBef>
                        <a:spcAft>
                          <a:spcPts val="0"/>
                        </a:spcAft>
                        <a:buNone/>
                      </a:pPr>
                      <a:r>
                        <a:rPr lang="en-US">
                          <a:latin typeface="Nunito"/>
                          <a:ea typeface="Nunito"/>
                          <a:cs typeface="Nunito"/>
                          <a:sym typeface="Nunito"/>
                        </a:rPr>
                        <a:t>2</a:t>
                      </a:r>
                      <a:endParaRPr>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a:latin typeface="Nunito"/>
                          <a:ea typeface="Nunito"/>
                          <a:cs typeface="Nunito"/>
                          <a:sym typeface="Nunito"/>
                        </a:rPr>
                        <a:t>Full Name</a:t>
                      </a:r>
                      <a:endParaRPr>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a:latin typeface="Nunito"/>
                          <a:ea typeface="Nunito"/>
                          <a:cs typeface="Nunito"/>
                          <a:sym typeface="Nunito"/>
                        </a:rPr>
                        <a:t>Firstname Lastname</a:t>
                      </a:r>
                      <a:endParaRPr>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5425">
                <a:tc>
                  <a:txBody>
                    <a:bodyPr/>
                    <a:lstStyle/>
                    <a:p>
                      <a:pPr indent="0" lvl="0" marL="0" rtl="0" algn="l">
                        <a:spcBef>
                          <a:spcPts val="0"/>
                        </a:spcBef>
                        <a:spcAft>
                          <a:spcPts val="0"/>
                        </a:spcAft>
                        <a:buNone/>
                      </a:pPr>
                      <a:r>
                        <a:rPr lang="en-US">
                          <a:latin typeface="Nunito"/>
                          <a:ea typeface="Nunito"/>
                          <a:cs typeface="Nunito"/>
                          <a:sym typeface="Nunito"/>
                        </a:rPr>
                        <a:t>3</a:t>
                      </a:r>
                      <a:endParaRPr>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a:latin typeface="Nunito"/>
                          <a:ea typeface="Nunito"/>
                          <a:cs typeface="Nunito"/>
                          <a:sym typeface="Nunito"/>
                        </a:rPr>
                        <a:t>Phone Number</a:t>
                      </a:r>
                      <a:endParaRPr>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a:latin typeface="Nunito"/>
                          <a:ea typeface="Nunito"/>
                          <a:cs typeface="Nunito"/>
                          <a:sym typeface="Nunito"/>
                        </a:rPr>
                        <a:t>+254000000</a:t>
                      </a:r>
                      <a:endParaRPr>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589300">
                <a:tc>
                  <a:txBody>
                    <a:bodyPr/>
                    <a:lstStyle/>
                    <a:p>
                      <a:pPr indent="0" lvl="0" marL="0" rtl="0" algn="l">
                        <a:spcBef>
                          <a:spcPts val="0"/>
                        </a:spcBef>
                        <a:spcAft>
                          <a:spcPts val="0"/>
                        </a:spcAft>
                        <a:buNone/>
                      </a:pPr>
                      <a:r>
                        <a:rPr lang="en-US">
                          <a:latin typeface="Nunito"/>
                          <a:ea typeface="Nunito"/>
                          <a:cs typeface="Nunito"/>
                          <a:sym typeface="Nunito"/>
                        </a:rPr>
                        <a:t>4</a:t>
                      </a:r>
                      <a:endParaRPr>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a:latin typeface="Nunito"/>
                          <a:ea typeface="Nunito"/>
                          <a:cs typeface="Nunito"/>
                          <a:sym typeface="Nunito"/>
                        </a:rPr>
                        <a:t>Customer Type</a:t>
                      </a:r>
                      <a:endParaRPr>
                        <a:latin typeface="Nunito"/>
                        <a:ea typeface="Nunito"/>
                        <a:cs typeface="Nunito"/>
                        <a:sym typeface="Nunito"/>
                      </a:endParaRPr>
                    </a:p>
                  </a:txBody>
                  <a:tcPr marT="91425" marB="91425" marR="91425" marL="91425"/>
                </a:tc>
                <a:tc>
                  <a:txBody>
                    <a:bodyPr/>
                    <a:lstStyle/>
                    <a:p>
                      <a:pPr indent="-317500" lvl="0" marL="457200" rtl="0" algn="l">
                        <a:lnSpc>
                          <a:spcPct val="120000"/>
                        </a:lnSpc>
                        <a:spcBef>
                          <a:spcPts val="0"/>
                        </a:spcBef>
                        <a:spcAft>
                          <a:spcPts val="0"/>
                        </a:spcAft>
                        <a:buSzPts val="1400"/>
                        <a:buFont typeface="Nunito"/>
                        <a:buChar char="●"/>
                      </a:pPr>
                      <a:r>
                        <a:rPr lang="en-US">
                          <a:latin typeface="Nunito"/>
                          <a:ea typeface="Nunito"/>
                          <a:cs typeface="Nunito"/>
                          <a:sym typeface="Nunito"/>
                        </a:rPr>
                        <a:t>Household</a:t>
                      </a:r>
                      <a:endParaRPr>
                        <a:latin typeface="Nunito"/>
                        <a:ea typeface="Nunito"/>
                        <a:cs typeface="Nunito"/>
                        <a:sym typeface="Nunito"/>
                      </a:endParaRPr>
                    </a:p>
                    <a:p>
                      <a:pPr indent="-317500" lvl="0" marL="457200" rtl="0" algn="l">
                        <a:lnSpc>
                          <a:spcPct val="120000"/>
                        </a:lnSpc>
                        <a:spcBef>
                          <a:spcPts val="0"/>
                        </a:spcBef>
                        <a:spcAft>
                          <a:spcPts val="0"/>
                        </a:spcAft>
                        <a:buSzPts val="1400"/>
                        <a:buFont typeface="Nunito"/>
                        <a:buChar char="●"/>
                      </a:pPr>
                      <a:r>
                        <a:rPr lang="en-US">
                          <a:latin typeface="Nunito"/>
                          <a:ea typeface="Nunito"/>
                          <a:cs typeface="Nunito"/>
                          <a:sym typeface="Nunito"/>
                        </a:rPr>
                        <a:t>Kibanda</a:t>
                      </a:r>
                      <a:endParaRPr>
                        <a:latin typeface="Nunito"/>
                        <a:ea typeface="Nunito"/>
                        <a:cs typeface="Nunito"/>
                        <a:sym typeface="Nunito"/>
                      </a:endParaRPr>
                    </a:p>
                    <a:p>
                      <a:pPr indent="-317500" lvl="0" marL="457200" rtl="0" algn="l">
                        <a:lnSpc>
                          <a:spcPct val="120000"/>
                        </a:lnSpc>
                        <a:spcBef>
                          <a:spcPts val="0"/>
                        </a:spcBef>
                        <a:spcAft>
                          <a:spcPts val="0"/>
                        </a:spcAft>
                        <a:buSzPts val="1400"/>
                        <a:buFont typeface="Nunito"/>
                        <a:buChar char="●"/>
                      </a:pPr>
                      <a:r>
                        <a:rPr lang="en-US">
                          <a:latin typeface="Nunito"/>
                          <a:ea typeface="Nunito"/>
                          <a:cs typeface="Nunito"/>
                          <a:sym typeface="Nunito"/>
                        </a:rPr>
                        <a:t>Agent</a:t>
                      </a:r>
                      <a:endParaRPr>
                        <a:latin typeface="Nunito"/>
                        <a:ea typeface="Nunito"/>
                        <a:cs typeface="Nunito"/>
                        <a:sym typeface="Nunito"/>
                      </a:endParaRPr>
                    </a:p>
                    <a:p>
                      <a:pPr indent="-317500" lvl="0" marL="457200" rtl="0" algn="l">
                        <a:lnSpc>
                          <a:spcPct val="120000"/>
                        </a:lnSpc>
                        <a:spcBef>
                          <a:spcPts val="0"/>
                        </a:spcBef>
                        <a:spcAft>
                          <a:spcPts val="0"/>
                        </a:spcAft>
                        <a:buSzPts val="1400"/>
                        <a:buFont typeface="Nunito"/>
                        <a:buChar char="●"/>
                      </a:pPr>
                      <a:r>
                        <a:rPr lang="en-US">
                          <a:latin typeface="Nunito"/>
                          <a:ea typeface="Nunito"/>
                          <a:cs typeface="Nunito"/>
                          <a:sym typeface="Nunito"/>
                        </a:rPr>
                        <a:t>Nurse</a:t>
                      </a:r>
                      <a:endParaRPr>
                        <a:latin typeface="Nunito"/>
                        <a:ea typeface="Nunito"/>
                        <a:cs typeface="Nunito"/>
                        <a:sym typeface="Nunito"/>
                      </a:endParaRPr>
                    </a:p>
                    <a:p>
                      <a:pPr indent="-317500" lvl="0" marL="457200" rtl="0" algn="l">
                        <a:lnSpc>
                          <a:spcPct val="120000"/>
                        </a:lnSpc>
                        <a:spcBef>
                          <a:spcPts val="0"/>
                        </a:spcBef>
                        <a:spcAft>
                          <a:spcPts val="0"/>
                        </a:spcAft>
                        <a:buSzPts val="1400"/>
                        <a:buFont typeface="Nunito"/>
                        <a:buChar char="●"/>
                      </a:pPr>
                      <a:r>
                        <a:rPr lang="en-US">
                          <a:latin typeface="Nunito"/>
                          <a:ea typeface="Nunito"/>
                          <a:cs typeface="Nunito"/>
                          <a:sym typeface="Nunito"/>
                        </a:rPr>
                        <a:t>Agent-inactive</a:t>
                      </a:r>
                      <a:endParaRPr>
                        <a:latin typeface="Nunito"/>
                        <a:ea typeface="Nunito"/>
                        <a:cs typeface="Nunito"/>
                        <a:sym typeface="Nunito"/>
                      </a:endParaRPr>
                    </a:p>
                    <a:p>
                      <a:pPr indent="-317500" lvl="0" marL="457200" rtl="0" algn="l">
                        <a:lnSpc>
                          <a:spcPct val="120000"/>
                        </a:lnSpc>
                        <a:spcBef>
                          <a:spcPts val="0"/>
                        </a:spcBef>
                        <a:spcAft>
                          <a:spcPts val="0"/>
                        </a:spcAft>
                        <a:buSzPts val="1400"/>
                        <a:buFont typeface="Nunito"/>
                        <a:buChar char="●"/>
                      </a:pPr>
                      <a:r>
                        <a:rPr lang="en-US">
                          <a:latin typeface="Nunito"/>
                          <a:ea typeface="Nunito"/>
                          <a:cs typeface="Nunito"/>
                          <a:sym typeface="Nunito"/>
                        </a:rPr>
                        <a:t>Employee-other</a:t>
                      </a:r>
                      <a:endParaRPr>
                        <a:latin typeface="Nunito"/>
                        <a:ea typeface="Nunito"/>
                        <a:cs typeface="Nunito"/>
                        <a:sym typeface="Nunito"/>
                      </a:endParaRPr>
                    </a:p>
                    <a:p>
                      <a:pPr indent="-317500" lvl="0" marL="457200" rtl="0" algn="l">
                        <a:lnSpc>
                          <a:spcPct val="120000"/>
                        </a:lnSpc>
                        <a:spcBef>
                          <a:spcPts val="0"/>
                        </a:spcBef>
                        <a:spcAft>
                          <a:spcPts val="0"/>
                        </a:spcAft>
                        <a:buSzPts val="1400"/>
                        <a:buFont typeface="Nunito"/>
                        <a:buChar char="●"/>
                      </a:pPr>
                      <a:r>
                        <a:rPr lang="en-US">
                          <a:latin typeface="Nunito"/>
                          <a:ea typeface="Nunito"/>
                          <a:cs typeface="Nunito"/>
                          <a:sym typeface="Nunito"/>
                        </a:rPr>
                        <a:t>Employee-inactive</a:t>
                      </a:r>
                      <a:endParaRPr>
                        <a:latin typeface="Nunito"/>
                        <a:ea typeface="Nunito"/>
                        <a:cs typeface="Nunito"/>
                        <a:sym typeface="Nunito"/>
                      </a:endParaRPr>
                    </a:p>
                    <a:p>
                      <a:pPr indent="-317500" lvl="0" marL="457200" rtl="0" algn="l">
                        <a:lnSpc>
                          <a:spcPct val="120000"/>
                        </a:lnSpc>
                        <a:spcBef>
                          <a:spcPts val="0"/>
                        </a:spcBef>
                        <a:spcAft>
                          <a:spcPts val="0"/>
                        </a:spcAft>
                        <a:buSzPts val="1400"/>
                        <a:buFont typeface="Nunito"/>
                        <a:buChar char="●"/>
                      </a:pPr>
                      <a:r>
                        <a:rPr lang="en-US">
                          <a:latin typeface="Nunito"/>
                          <a:ea typeface="Nunito"/>
                          <a:cs typeface="Nunito"/>
                          <a:sym typeface="Nunito"/>
                        </a:rPr>
                        <a:t>Super-referrer</a:t>
                      </a:r>
                      <a:endParaRPr>
                        <a:latin typeface="Nunito"/>
                        <a:ea typeface="Nunito"/>
                        <a:cs typeface="Nunito"/>
                        <a:sym typeface="Nunito"/>
                      </a:endParaRPr>
                    </a:p>
                    <a:p>
                      <a:pPr indent="-317500" lvl="0" marL="457200" rtl="0" algn="l">
                        <a:lnSpc>
                          <a:spcPct val="120000"/>
                        </a:lnSpc>
                        <a:spcBef>
                          <a:spcPts val="0"/>
                        </a:spcBef>
                        <a:spcAft>
                          <a:spcPts val="0"/>
                        </a:spcAft>
                        <a:buSzPts val="1400"/>
                        <a:buFont typeface="Nunito"/>
                        <a:buChar char="●"/>
                      </a:pPr>
                      <a:r>
                        <a:rPr lang="en-US">
                          <a:latin typeface="Nunito"/>
                          <a:ea typeface="Nunito"/>
                          <a:cs typeface="Nunito"/>
                          <a:sym typeface="Nunito"/>
                        </a:rPr>
                        <a:t>Employee-csr</a:t>
                      </a:r>
                      <a:endParaRPr>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8000">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lang="en-US">
                          <a:latin typeface="Nunito"/>
                          <a:ea typeface="Nunito"/>
                          <a:cs typeface="Nunito"/>
                          <a:sym typeface="Nunito"/>
                        </a:rPr>
                        <a:t>Link to KC</a:t>
                      </a:r>
                      <a:endParaRPr>
                        <a:latin typeface="Nunito"/>
                        <a:ea typeface="Nunito"/>
                        <a:cs typeface="Nunito"/>
                        <a:sym typeface="Nunito"/>
                      </a:endParaRPr>
                    </a:p>
                  </a:txBody>
                  <a:tcPr marT="91425" marB="91425" marR="91425" marL="91425"/>
                </a:tc>
                <a:tc>
                  <a:txBody>
                    <a:bodyPr/>
                    <a:lstStyle/>
                    <a:p>
                      <a:pPr indent="-228600" lvl="0" marL="457200" rtl="0" algn="l">
                        <a:lnSpc>
                          <a:spcPct val="120000"/>
                        </a:lnSpc>
                        <a:spcBef>
                          <a:spcPts val="0"/>
                        </a:spcBef>
                        <a:spcAft>
                          <a:spcPts val="0"/>
                        </a:spcAft>
                        <a:buNone/>
                      </a:pPr>
                      <a:r>
                        <a:rPr lang="en-US">
                          <a:latin typeface="Nunito"/>
                          <a:ea typeface="Nunito"/>
                          <a:cs typeface="Nunito"/>
                          <a:sym typeface="Nunito"/>
                        </a:rPr>
                        <a:t>KC profile url</a:t>
                      </a:r>
                      <a:endParaRPr>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9" name="Google Shape;389;p4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Care Ticket </a:t>
            </a:r>
            <a:r>
              <a:rPr lang="en-US"/>
              <a:t>Fields In Freshdesk</a:t>
            </a:r>
            <a:endParaRPr/>
          </a:p>
        </p:txBody>
      </p:sp>
      <p:sp>
        <p:nvSpPr>
          <p:cNvPr id="390" name="Google Shape;390;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91" name="Google Shape;391;p42"/>
          <p:cNvGraphicFramePr/>
          <p:nvPr/>
        </p:nvGraphicFramePr>
        <p:xfrm>
          <a:off x="1284300" y="1174286"/>
          <a:ext cx="3000000" cy="3000000"/>
        </p:xfrm>
        <a:graphic>
          <a:graphicData uri="http://schemas.openxmlformats.org/drawingml/2006/table">
            <a:tbl>
              <a:tblPr>
                <a:noFill/>
                <a:tableStyleId>{FB02D8D1-B3F1-4948-B0FE-802A8066636A}</a:tableStyleId>
              </a:tblPr>
              <a:tblGrid>
                <a:gridCol w="499025"/>
                <a:gridCol w="4601475"/>
                <a:gridCol w="2364825"/>
                <a:gridCol w="1630950"/>
              </a:tblGrid>
              <a:tr h="100000">
                <a:tc>
                  <a:txBody>
                    <a:bodyPr/>
                    <a:lstStyle/>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b="1" lang="en-US" sz="1600">
                          <a:latin typeface="Nunito"/>
                          <a:ea typeface="Nunito"/>
                          <a:cs typeface="Nunito"/>
                          <a:sym typeface="Nunito"/>
                        </a:rPr>
                        <a:t>FIELD NAME</a:t>
                      </a:r>
                      <a:endParaRPr b="1"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b="1" lang="en-US" sz="1600">
                          <a:latin typeface="Nunito"/>
                          <a:ea typeface="Nunito"/>
                          <a:cs typeface="Nunito"/>
                          <a:sym typeface="Nunito"/>
                        </a:rPr>
                        <a:t>ORDER</a:t>
                      </a:r>
                      <a:endParaRPr b="1" sz="1600">
                        <a:latin typeface="Nunito"/>
                        <a:ea typeface="Nunito"/>
                        <a:cs typeface="Nunito"/>
                        <a:sym typeface="Nunito"/>
                      </a:endParaRPr>
                    </a:p>
                  </a:txBody>
                  <a:tcPr marT="91425" marB="91425" marR="91425" marL="91425"/>
                </a:tc>
                <a:tc>
                  <a:txBody>
                    <a:bodyPr/>
                    <a:lstStyle/>
                    <a:p>
                      <a:pPr indent="0" lvl="0" marL="0" rtl="0" algn="l">
                        <a:lnSpc>
                          <a:spcPct val="120000"/>
                        </a:lnSpc>
                        <a:spcBef>
                          <a:spcPts val="0"/>
                        </a:spcBef>
                        <a:spcAft>
                          <a:spcPts val="0"/>
                        </a:spcAft>
                        <a:buNone/>
                      </a:pPr>
                      <a:r>
                        <a:rPr b="1" lang="en-US" sz="1600">
                          <a:solidFill>
                            <a:schemeClr val="dk1"/>
                          </a:solidFill>
                          <a:latin typeface="Nunito"/>
                          <a:ea typeface="Nunito"/>
                          <a:cs typeface="Nunito"/>
                          <a:sym typeface="Nunito"/>
                        </a:rPr>
                        <a:t>REQUIRED?</a:t>
                      </a:r>
                      <a:endParaRPr b="1" sz="1600">
                        <a:latin typeface="Nunito"/>
                        <a:ea typeface="Nunito"/>
                        <a:cs typeface="Nunito"/>
                        <a:sym typeface="Nunito"/>
                      </a:endParaRPr>
                    </a:p>
                  </a:txBody>
                  <a:tcPr marT="91425" marB="91425" marR="91425" marL="91425"/>
                </a:tc>
              </a:tr>
              <a:tr h="188275">
                <a:tc>
                  <a:txBody>
                    <a:bodyPr/>
                    <a:lstStyle/>
                    <a:p>
                      <a:pPr indent="0" lvl="0" marL="0" rtl="0" algn="l">
                        <a:spcBef>
                          <a:spcPts val="0"/>
                        </a:spcBef>
                        <a:spcAft>
                          <a:spcPts val="0"/>
                        </a:spcAft>
                        <a:buNone/>
                      </a:pPr>
                      <a:r>
                        <a:rPr lang="en-US" sz="1600">
                          <a:latin typeface="Nunito"/>
                          <a:ea typeface="Nunito"/>
                          <a:cs typeface="Nunito"/>
                          <a:sym typeface="Nunito"/>
                        </a:rPr>
                        <a:t>1</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Search a requester</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1</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YES</a:t>
                      </a:r>
                      <a:endParaRPr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157375">
                <a:tc>
                  <a:txBody>
                    <a:bodyPr/>
                    <a:lstStyle/>
                    <a:p>
                      <a:pPr indent="0" lvl="0" marL="0" rtl="0" algn="l">
                        <a:spcBef>
                          <a:spcPts val="0"/>
                        </a:spcBef>
                        <a:spcAft>
                          <a:spcPts val="0"/>
                        </a:spcAft>
                        <a:buNone/>
                      </a:pPr>
                      <a:r>
                        <a:rPr lang="en-US" sz="1600">
                          <a:latin typeface="Nunito"/>
                          <a:ea typeface="Nunito"/>
                          <a:cs typeface="Nunito"/>
                          <a:sym typeface="Nunito"/>
                        </a:rPr>
                        <a:t>2</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Group &amp; Agent</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2</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YES</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9750">
                <a:tc>
                  <a:txBody>
                    <a:bodyPr/>
                    <a:lstStyle/>
                    <a:p>
                      <a:pPr indent="0" lvl="0" marL="0" rtl="0" algn="l">
                        <a:spcBef>
                          <a:spcPts val="0"/>
                        </a:spcBef>
                        <a:spcAft>
                          <a:spcPts val="0"/>
                        </a:spcAft>
                        <a:buNone/>
                      </a:pPr>
                      <a:r>
                        <a:rPr lang="en-US" sz="1600">
                          <a:latin typeface="Nunito"/>
                          <a:ea typeface="Nunito"/>
                          <a:cs typeface="Nunito"/>
                          <a:sym typeface="Nunito"/>
                        </a:rPr>
                        <a:t>3</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Ticket Category</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3</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YES</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7975">
                <a:tc>
                  <a:txBody>
                    <a:bodyPr/>
                    <a:lstStyle/>
                    <a:p>
                      <a:pPr indent="0" lvl="0" marL="0" rtl="0" algn="l">
                        <a:spcBef>
                          <a:spcPts val="0"/>
                        </a:spcBef>
                        <a:spcAft>
                          <a:spcPts val="0"/>
                        </a:spcAft>
                        <a:buNone/>
                      </a:pPr>
                      <a:r>
                        <a:rPr lang="en-US" sz="1600">
                          <a:latin typeface="Nunito"/>
                          <a:ea typeface="Nunito"/>
                          <a:cs typeface="Nunito"/>
                          <a:sym typeface="Nunito"/>
                        </a:rPr>
                        <a:t>4</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Type</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4</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YES</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0050">
                <a:tc>
                  <a:txBody>
                    <a:bodyPr/>
                    <a:lstStyle/>
                    <a:p>
                      <a:pPr indent="0" lvl="0" marL="0" rtl="0" algn="l">
                        <a:spcBef>
                          <a:spcPts val="0"/>
                        </a:spcBef>
                        <a:spcAft>
                          <a:spcPts val="0"/>
                        </a:spcAft>
                        <a:buNone/>
                      </a:pPr>
                      <a:r>
                        <a:rPr lang="en-US" sz="1600">
                          <a:latin typeface="Nunito"/>
                          <a:ea typeface="Nunito"/>
                          <a:cs typeface="Nunito"/>
                          <a:sym typeface="Nunito"/>
                        </a:rPr>
                        <a:t>5</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Priority</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5</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YES</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9750">
                <a:tc>
                  <a:txBody>
                    <a:bodyPr/>
                    <a:lstStyle/>
                    <a:p>
                      <a:pPr indent="0" lvl="0" marL="0" rtl="0" algn="l">
                        <a:spcBef>
                          <a:spcPts val="0"/>
                        </a:spcBef>
                        <a:spcAft>
                          <a:spcPts val="0"/>
                        </a:spcAft>
                        <a:buNone/>
                      </a:pPr>
                      <a:r>
                        <a:rPr lang="en-US" sz="1600">
                          <a:latin typeface="Nunito"/>
                          <a:ea typeface="Nunito"/>
                          <a:cs typeface="Nunito"/>
                          <a:sym typeface="Nunito"/>
                        </a:rPr>
                        <a:t>6</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Status</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6</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YES</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26475">
                <a:tc>
                  <a:txBody>
                    <a:bodyPr/>
                    <a:lstStyle/>
                    <a:p>
                      <a:pPr indent="0" lvl="0" marL="0" rtl="0" algn="l">
                        <a:spcBef>
                          <a:spcPts val="0"/>
                        </a:spcBef>
                        <a:spcAft>
                          <a:spcPts val="0"/>
                        </a:spcAft>
                        <a:buNone/>
                      </a:pPr>
                      <a:r>
                        <a:rPr lang="en-US" sz="1600">
                          <a:latin typeface="Nunito"/>
                          <a:ea typeface="Nunito"/>
                          <a:cs typeface="Nunito"/>
                          <a:sym typeface="Nunito"/>
                        </a:rPr>
                        <a:t>7</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Subject</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7</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YES</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19175">
                <a:tc>
                  <a:txBody>
                    <a:bodyPr/>
                    <a:lstStyle/>
                    <a:p>
                      <a:pPr indent="0" lvl="0" marL="0" rtl="0" algn="l">
                        <a:spcBef>
                          <a:spcPts val="0"/>
                        </a:spcBef>
                        <a:spcAft>
                          <a:spcPts val="0"/>
                        </a:spcAft>
                        <a:buNone/>
                      </a:pPr>
                      <a:r>
                        <a:rPr lang="en-US" sz="1600">
                          <a:latin typeface="Nunito"/>
                          <a:ea typeface="Nunito"/>
                          <a:cs typeface="Nunito"/>
                          <a:sym typeface="Nunito"/>
                        </a:rPr>
                        <a:t>8</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Description</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8</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YES</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7975">
                <a:tc>
                  <a:txBody>
                    <a:bodyPr/>
                    <a:lstStyle/>
                    <a:p>
                      <a:pPr indent="0" lvl="0" marL="0" rtl="0" algn="l">
                        <a:spcBef>
                          <a:spcPts val="0"/>
                        </a:spcBef>
                        <a:spcAft>
                          <a:spcPts val="0"/>
                        </a:spcAft>
                        <a:buNone/>
                      </a:pPr>
                      <a:r>
                        <a:rPr lang="en-US" sz="1600">
                          <a:latin typeface="Nunito"/>
                          <a:ea typeface="Nunito"/>
                          <a:cs typeface="Nunito"/>
                          <a:sym typeface="Nunito"/>
                        </a:rPr>
                        <a:t>9</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Source (Channel)</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9</a:t>
                      </a:r>
                      <a:endParaRPr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YES</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19175">
                <a:tc>
                  <a:txBody>
                    <a:bodyPr/>
                    <a:lstStyle/>
                    <a:p>
                      <a:pPr indent="0" lvl="0" marL="0" rtl="0" algn="l">
                        <a:spcBef>
                          <a:spcPts val="0"/>
                        </a:spcBef>
                        <a:spcAft>
                          <a:spcPts val="0"/>
                        </a:spcAft>
                        <a:buNone/>
                      </a:pPr>
                      <a:r>
                        <a:rPr lang="en-US" sz="1600">
                          <a:latin typeface="Nunito"/>
                          <a:ea typeface="Nunito"/>
                          <a:cs typeface="Nunito"/>
                          <a:sym typeface="Nunito"/>
                        </a:rPr>
                        <a:t>10</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Quality Assurance - Area of Improvement</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600">
                          <a:latin typeface="Nunito"/>
                          <a:ea typeface="Nunito"/>
                          <a:cs typeface="Nunito"/>
                          <a:sym typeface="Nunito"/>
                        </a:rPr>
                        <a:t>10</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YES</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0050">
                <a:tc>
                  <a:txBody>
                    <a:bodyPr/>
                    <a:lstStyle/>
                    <a:p>
                      <a:pPr indent="0" lvl="0" marL="0" rtl="0" algn="l">
                        <a:spcBef>
                          <a:spcPts val="0"/>
                        </a:spcBef>
                        <a:spcAft>
                          <a:spcPts val="0"/>
                        </a:spcAft>
                        <a:buNone/>
                      </a:pPr>
                      <a:r>
                        <a:rPr lang="en-US" sz="1600">
                          <a:latin typeface="Nunito"/>
                          <a:ea typeface="Nunito"/>
                          <a:cs typeface="Nunito"/>
                          <a:sym typeface="Nunito"/>
                        </a:rPr>
                        <a:t>11</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CCR Extension</a:t>
                      </a:r>
                      <a:endParaRPr sz="16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600">
                          <a:latin typeface="Nunito"/>
                          <a:ea typeface="Nunito"/>
                          <a:cs typeface="Nunito"/>
                          <a:sym typeface="Nunito"/>
                        </a:rPr>
                        <a:t>11</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NO</a:t>
                      </a:r>
                      <a:endParaRPr sz="1600">
                        <a:solidFill>
                          <a:schemeClr val="dk1"/>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97" name="Google Shape;397;p4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NOC/Tech </a:t>
            </a:r>
            <a:r>
              <a:rPr lang="en-US"/>
              <a:t>Reliability</a:t>
            </a:r>
            <a:r>
              <a:rPr lang="en-US"/>
              <a:t> </a:t>
            </a:r>
            <a:r>
              <a:rPr lang="en-US"/>
              <a:t>Ticket</a:t>
            </a:r>
            <a:r>
              <a:rPr lang="en-US"/>
              <a:t> Fields In Freshdesk</a:t>
            </a:r>
            <a:endParaRPr/>
          </a:p>
        </p:txBody>
      </p:sp>
      <p:sp>
        <p:nvSpPr>
          <p:cNvPr id="398" name="Google Shape;398;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99" name="Google Shape;399;p43"/>
          <p:cNvGraphicFramePr/>
          <p:nvPr/>
        </p:nvGraphicFramePr>
        <p:xfrm>
          <a:off x="1284300" y="1298111"/>
          <a:ext cx="3000000" cy="3000000"/>
        </p:xfrm>
        <a:graphic>
          <a:graphicData uri="http://schemas.openxmlformats.org/drawingml/2006/table">
            <a:tbl>
              <a:tblPr>
                <a:noFill/>
                <a:tableStyleId>{FB02D8D1-B3F1-4948-B0FE-802A8066636A}</a:tableStyleId>
              </a:tblPr>
              <a:tblGrid>
                <a:gridCol w="499025"/>
                <a:gridCol w="4601475"/>
                <a:gridCol w="2364825"/>
                <a:gridCol w="1630950"/>
              </a:tblGrid>
              <a:tr h="457175">
                <a:tc>
                  <a:txBody>
                    <a:bodyPr/>
                    <a:lstStyle/>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b="1" lang="en-US" sz="1600">
                          <a:latin typeface="Nunito"/>
                          <a:ea typeface="Nunito"/>
                          <a:cs typeface="Nunito"/>
                          <a:sym typeface="Nunito"/>
                        </a:rPr>
                        <a:t>FIELD NAME</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b="1" lang="en-US" sz="1600">
                          <a:latin typeface="Nunito"/>
                          <a:ea typeface="Nunito"/>
                          <a:cs typeface="Nunito"/>
                          <a:sym typeface="Nunito"/>
                        </a:rPr>
                        <a:t>ORDER</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b="1" lang="en-US" sz="1600">
                          <a:solidFill>
                            <a:schemeClr val="dk1"/>
                          </a:solidFill>
                          <a:latin typeface="Nunito"/>
                          <a:ea typeface="Nunito"/>
                          <a:cs typeface="Nunito"/>
                          <a:sym typeface="Nunito"/>
                        </a:rPr>
                        <a:t>REQUIRED?</a:t>
                      </a:r>
                      <a:endParaRPr b="1" sz="16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latin typeface="Nunito"/>
                          <a:ea typeface="Nunito"/>
                          <a:cs typeface="Nunito"/>
                          <a:sym typeface="Nunito"/>
                        </a:rPr>
                        <a:t>11</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latin typeface="Nunito"/>
                          <a:ea typeface="Nunito"/>
                          <a:cs typeface="Nunito"/>
                          <a:sym typeface="Nunito"/>
                        </a:rPr>
                        <a:t>Customer/Agent?</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latin typeface="Nunito"/>
                          <a:ea typeface="Nunito"/>
                          <a:cs typeface="Nunito"/>
                          <a:sym typeface="Nunito"/>
                        </a:rPr>
                        <a:t>11</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latin typeface="Nunito"/>
                          <a:ea typeface="Nunito"/>
                          <a:cs typeface="Nunito"/>
                          <a:sym typeface="Nunito"/>
                        </a:rPr>
                        <a:t>YES</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latin typeface="Nunito"/>
                          <a:ea typeface="Nunito"/>
                          <a:cs typeface="Nunito"/>
                          <a:sym typeface="Nunito"/>
                        </a:rPr>
                        <a:t>12</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a:latin typeface="Nunito"/>
                          <a:ea typeface="Nunito"/>
                          <a:cs typeface="Nunito"/>
                          <a:sym typeface="Nunito"/>
                        </a:rPr>
                        <a:t>Who is affected (Calling)?</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600">
                          <a:latin typeface="Nunito"/>
                          <a:ea typeface="Nunito"/>
                          <a:cs typeface="Nunito"/>
                          <a:sym typeface="Nunito"/>
                        </a:rPr>
                        <a:t>12</a:t>
                      </a:r>
                      <a:endParaRPr sz="16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YES</a:t>
                      </a:r>
                      <a:endParaRPr sz="1600">
                        <a:solidFill>
                          <a:schemeClr val="dk1"/>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latin typeface="Nunito"/>
                          <a:ea typeface="Nunito"/>
                          <a:cs typeface="Nunito"/>
                          <a:sym typeface="Nunito"/>
                        </a:rPr>
                        <a:t>13</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strike="sngStrike">
                          <a:latin typeface="Nunito"/>
                          <a:ea typeface="Nunito"/>
                          <a:cs typeface="Nunito"/>
                          <a:sym typeface="Nunito"/>
                        </a:rPr>
                        <a:t>Company</a:t>
                      </a:r>
                      <a:endParaRPr sz="1600" strike="sng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solidFill>
                      <a:schemeClr val="lt1"/>
                    </a:solidFill>
                  </a:tcPr>
                </a:tc>
                <a:tc>
                  <a:txBody>
                    <a:bodyPr/>
                    <a:lstStyle/>
                    <a:p>
                      <a:pPr indent="0" lvl="0" marL="0" rtl="0" algn="l">
                        <a:spcBef>
                          <a:spcPts val="0"/>
                        </a:spcBef>
                        <a:spcAft>
                          <a:spcPts val="0"/>
                        </a:spcAft>
                        <a:buNone/>
                      </a:pPr>
                      <a:r>
                        <a:rPr lang="en-US" sz="1600">
                          <a:latin typeface="Nunito"/>
                          <a:ea typeface="Nunito"/>
                          <a:cs typeface="Nunito"/>
                          <a:sym typeface="Nunito"/>
                        </a:rPr>
                        <a:t>13</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NO</a:t>
                      </a:r>
                      <a:endParaRPr sz="1600">
                        <a:solidFill>
                          <a:schemeClr val="dk1"/>
                        </a:solidFill>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latin typeface="Nunito"/>
                          <a:ea typeface="Nunito"/>
                          <a:cs typeface="Nunito"/>
                          <a:sym typeface="Nunito"/>
                        </a:rPr>
                        <a:t>14</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strike="sngStrike">
                          <a:latin typeface="Nunito"/>
                          <a:ea typeface="Nunito"/>
                          <a:cs typeface="Nunito"/>
                          <a:sym typeface="Nunito"/>
                        </a:rPr>
                        <a:t>KOKOPoint Affected</a:t>
                      </a:r>
                      <a:endParaRPr sz="1600" strike="sng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600">
                          <a:latin typeface="Nunito"/>
                          <a:ea typeface="Nunito"/>
                          <a:cs typeface="Nunito"/>
                          <a:sym typeface="Nunito"/>
                        </a:rPr>
                        <a:t>14</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NO</a:t>
                      </a:r>
                      <a:endParaRPr sz="1600">
                        <a:solidFill>
                          <a:schemeClr val="dk1"/>
                        </a:solidFill>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latin typeface="Nunito"/>
                          <a:ea typeface="Nunito"/>
                          <a:cs typeface="Nunito"/>
                          <a:sym typeface="Nunito"/>
                        </a:rPr>
                        <a:t>15</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strike="sngStrike">
                          <a:latin typeface="Nunito"/>
                          <a:ea typeface="Nunito"/>
                          <a:cs typeface="Nunito"/>
                          <a:sym typeface="Nunito"/>
                        </a:rPr>
                        <a:t>Issue Identified as</a:t>
                      </a:r>
                      <a:endParaRPr sz="1600" strike="sng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600">
                          <a:latin typeface="Nunito"/>
                          <a:ea typeface="Nunito"/>
                          <a:cs typeface="Nunito"/>
                          <a:sym typeface="Nunito"/>
                        </a:rPr>
                        <a:t>15</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NO</a:t>
                      </a:r>
                      <a:endParaRPr sz="1600">
                        <a:solidFill>
                          <a:schemeClr val="dk1"/>
                        </a:solidFill>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latin typeface="Nunito"/>
                          <a:ea typeface="Nunito"/>
                          <a:cs typeface="Nunito"/>
                          <a:sym typeface="Nunito"/>
                        </a:rPr>
                        <a:t>16</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strike="sngStrike">
                          <a:latin typeface="Nunito"/>
                          <a:ea typeface="Nunito"/>
                          <a:cs typeface="Nunito"/>
                          <a:sym typeface="Nunito"/>
                        </a:rPr>
                        <a:t>First troubleshoot done?</a:t>
                      </a:r>
                      <a:endParaRPr sz="1600" strike="sng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600">
                          <a:latin typeface="Nunito"/>
                          <a:ea typeface="Nunito"/>
                          <a:cs typeface="Nunito"/>
                          <a:sym typeface="Nunito"/>
                        </a:rPr>
                        <a:t>16</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NO</a:t>
                      </a:r>
                      <a:endParaRPr sz="1600">
                        <a:solidFill>
                          <a:schemeClr val="dk1"/>
                        </a:solidFill>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latin typeface="Nunito"/>
                          <a:ea typeface="Nunito"/>
                          <a:cs typeface="Nunito"/>
                          <a:sym typeface="Nunito"/>
                        </a:rPr>
                        <a:t>17</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strike="sngStrike">
                          <a:latin typeface="Nunito"/>
                          <a:ea typeface="Nunito"/>
                          <a:cs typeface="Nunito"/>
                          <a:sym typeface="Nunito"/>
                        </a:rPr>
                        <a:t>Second troubleshoot done?</a:t>
                      </a:r>
                      <a:endParaRPr sz="1600" strike="sng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600">
                          <a:latin typeface="Nunito"/>
                          <a:ea typeface="Nunito"/>
                          <a:cs typeface="Nunito"/>
                          <a:sym typeface="Nunito"/>
                        </a:rPr>
                        <a:t>17</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NO</a:t>
                      </a:r>
                      <a:endParaRPr sz="1600">
                        <a:solidFill>
                          <a:schemeClr val="dk1"/>
                        </a:solidFill>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latin typeface="Nunito"/>
                          <a:ea typeface="Nunito"/>
                          <a:cs typeface="Nunito"/>
                          <a:sym typeface="Nunito"/>
                        </a:rPr>
                        <a:t>18</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strike="sngStrike">
                          <a:latin typeface="Nunito"/>
                          <a:ea typeface="Nunito"/>
                          <a:cs typeface="Nunito"/>
                          <a:sym typeface="Nunito"/>
                        </a:rPr>
                        <a:t>Engineer investigating</a:t>
                      </a:r>
                      <a:endParaRPr sz="1600" strike="sng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600">
                          <a:latin typeface="Nunito"/>
                          <a:ea typeface="Nunito"/>
                          <a:cs typeface="Nunito"/>
                          <a:sym typeface="Nunito"/>
                        </a:rPr>
                        <a:t>18</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NO</a:t>
                      </a:r>
                      <a:endParaRPr sz="1600">
                        <a:solidFill>
                          <a:schemeClr val="dk1"/>
                        </a:solidFill>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latin typeface="Nunito"/>
                          <a:ea typeface="Nunito"/>
                          <a:cs typeface="Nunito"/>
                          <a:sym typeface="Nunito"/>
                        </a:rPr>
                        <a:t>19</a:t>
                      </a:r>
                      <a:endParaRPr sz="16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600" strike="sngStrike">
                          <a:latin typeface="Nunito"/>
                          <a:ea typeface="Nunito"/>
                          <a:cs typeface="Nunito"/>
                          <a:sym typeface="Nunito"/>
                        </a:rPr>
                        <a:t>Root Cause (Tech Reliability)</a:t>
                      </a:r>
                      <a:endParaRPr sz="1600" strike="sng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US" sz="1600">
                          <a:latin typeface="Nunito"/>
                          <a:ea typeface="Nunito"/>
                          <a:cs typeface="Nunito"/>
                          <a:sym typeface="Nunito"/>
                        </a:rPr>
                        <a:t>19</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NO</a:t>
                      </a:r>
                      <a:endParaRPr sz="1600">
                        <a:solidFill>
                          <a:schemeClr val="dk1"/>
                        </a:solidFill>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5700">
                <a:tc>
                  <a:txBody>
                    <a:bodyPr/>
                    <a:lstStyle/>
                    <a:p>
                      <a:pPr indent="0" lvl="0" marL="0" rtl="0" algn="l">
                        <a:spcBef>
                          <a:spcPts val="0"/>
                        </a:spcBef>
                        <a:spcAft>
                          <a:spcPts val="0"/>
                        </a:spcAft>
                        <a:buNone/>
                      </a:pPr>
                      <a:r>
                        <a:rPr lang="en-US" sz="1600"/>
                        <a:t>20</a:t>
                      </a:r>
                      <a:endParaRPr sz="16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sz="1600" strike="sngStrike">
                          <a:latin typeface="Nunito"/>
                          <a:ea typeface="Nunito"/>
                          <a:cs typeface="Nunito"/>
                          <a:sym typeface="Nunito"/>
                        </a:rPr>
                        <a:t>Call</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20</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NO</a:t>
                      </a:r>
                      <a:endParaRPr sz="1600">
                        <a:solidFill>
                          <a:schemeClr val="dk1"/>
                        </a:solidFill>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5" name="Google Shape;405;p4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Care Reports &amp; Dashboards</a:t>
            </a:r>
            <a:endParaRPr/>
          </a:p>
        </p:txBody>
      </p:sp>
      <p:sp>
        <p:nvSpPr>
          <p:cNvPr id="406" name="Google Shape;406;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07" name="Google Shape;407;p44"/>
          <p:cNvGraphicFramePr/>
          <p:nvPr/>
        </p:nvGraphicFramePr>
        <p:xfrm>
          <a:off x="818000" y="1122188"/>
          <a:ext cx="3000000" cy="3000000"/>
        </p:xfrm>
        <a:graphic>
          <a:graphicData uri="http://schemas.openxmlformats.org/drawingml/2006/table">
            <a:tbl>
              <a:tblPr>
                <a:noFill/>
                <a:tableStyleId>{FB02D8D1-B3F1-4948-B0FE-802A8066636A}</a:tableStyleId>
              </a:tblPr>
              <a:tblGrid>
                <a:gridCol w="511950"/>
                <a:gridCol w="2861650"/>
                <a:gridCol w="1740900"/>
              </a:tblGrid>
              <a:tr h="396200">
                <a:tc>
                  <a:txBody>
                    <a:bodyPr/>
                    <a:lstStyle/>
                    <a:p>
                      <a:pPr indent="0" lvl="0" marL="0" rtl="0" algn="l">
                        <a:spcBef>
                          <a:spcPts val="0"/>
                        </a:spcBef>
                        <a:spcAft>
                          <a:spcPts val="0"/>
                        </a:spcAft>
                        <a:buNone/>
                      </a:pPr>
                      <a:r>
                        <a:t/>
                      </a:r>
                      <a:endParaRPr b="1">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b="1" lang="en-US">
                          <a:latin typeface="Nunito"/>
                          <a:ea typeface="Nunito"/>
                          <a:cs typeface="Nunito"/>
                          <a:sym typeface="Nunito"/>
                        </a:rPr>
                        <a:t>REPORTS</a:t>
                      </a:r>
                      <a:endParaRPr b="1">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latin typeface="Nunito"/>
                          <a:ea typeface="Nunito"/>
                          <a:cs typeface="Nunito"/>
                          <a:sym typeface="Nunito"/>
                        </a:rPr>
                        <a:t>Weekly Ticket Performance</a:t>
                      </a:r>
                      <a:endParaRPr>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2</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Weekly Inbound Ticket Count by Issue Category</a:t>
                      </a:r>
                      <a:endParaRPr>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3</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Weekly Outbound Ticket Created by Issue Category</a:t>
                      </a:r>
                      <a:endParaRPr>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4</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Non-Cooker Tickets Pending &gt; 1 Day</a:t>
                      </a:r>
                      <a:endParaRPr>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5</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Cooker Tickets Pending &gt; 3 Days</a:t>
                      </a:r>
                      <a:endParaRPr>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6</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Tickets Created by Category Last 7 Days</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7</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Weekly Sla Breached Tickets by Agent</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8</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Daily Outbound Ticket Performance</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9</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Weekly Report on CX/AX Unsolved Tickets</a:t>
                      </a:r>
                      <a:endParaRPr>
                        <a:solidFill>
                          <a:schemeClr val="dk1"/>
                        </a:solidFill>
                        <a:latin typeface="Nunito"/>
                        <a:ea typeface="Nunito"/>
                        <a:cs typeface="Nunito"/>
                        <a:sym typeface="Nunito"/>
                      </a:endParaRPr>
                    </a:p>
                  </a:txBody>
                  <a:tcPr marT="91425" marB="91425" marR="91425" marL="91425"/>
                </a:tc>
                <a:tc hMerge="1"/>
              </a:tr>
              <a:tr h="26445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10</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Quarterly Top 10 Issue Categories CX/AX</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11</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Quarterly SLA Breached Tickets by CC Agents</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12</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Quarterly Agents Individual Tickets Performance</a:t>
                      </a:r>
                      <a:endParaRPr>
                        <a:solidFill>
                          <a:schemeClr val="dk1"/>
                        </a:solidFill>
                        <a:latin typeface="Nunito"/>
                        <a:ea typeface="Nunito"/>
                        <a:cs typeface="Nunito"/>
                        <a:sym typeface="Nunito"/>
                      </a:endParaRPr>
                    </a:p>
                  </a:txBody>
                  <a:tcPr marT="91425" marB="91425" marR="91425" marL="91425"/>
                </a:tc>
                <a:tc hMerge="1"/>
              </a:tr>
            </a:tbl>
          </a:graphicData>
        </a:graphic>
      </p:graphicFrame>
      <p:graphicFrame>
        <p:nvGraphicFramePr>
          <p:cNvPr id="408" name="Google Shape;408;p44"/>
          <p:cNvGraphicFramePr/>
          <p:nvPr/>
        </p:nvGraphicFramePr>
        <p:xfrm>
          <a:off x="6124975" y="1122188"/>
          <a:ext cx="3000000" cy="3000000"/>
        </p:xfrm>
        <a:graphic>
          <a:graphicData uri="http://schemas.openxmlformats.org/drawingml/2006/table">
            <a:tbl>
              <a:tblPr>
                <a:noFill/>
                <a:tableStyleId>{FB02D8D1-B3F1-4948-B0FE-802A8066636A}</a:tableStyleId>
              </a:tblPr>
              <a:tblGrid>
                <a:gridCol w="541350"/>
                <a:gridCol w="2931450"/>
                <a:gridCol w="1792100"/>
              </a:tblGrid>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13</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Quarterly Team Performance on Ticket Status</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14</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Quarterly CC Team Performance on Tickets.</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15</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Quarterly Tickets Created by Channel</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16</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Daily Top Ticket Categories - Non-Call</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17</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Historical Backlog</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18</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Monthly Unsolved Tickets - Calls &amp; Tickets (CX/AX)</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19</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Monthly Tickets</a:t>
                      </a:r>
                      <a:endParaRPr>
                        <a:solidFill>
                          <a:schemeClr val="dk1"/>
                        </a:solidFill>
                        <a:latin typeface="Nunito"/>
                        <a:ea typeface="Nunito"/>
                        <a:cs typeface="Nunito"/>
                        <a:sym typeface="Nunito"/>
                      </a:endParaRPr>
                    </a:p>
                  </a:txBody>
                  <a:tcPr marT="91425" marB="91425" marR="91425" marL="91425"/>
                </a:tc>
                <a:tc hMerge="1"/>
              </a:tr>
            </a:tbl>
          </a:graphicData>
        </a:graphic>
      </p:graphicFrame>
      <p:graphicFrame>
        <p:nvGraphicFramePr>
          <p:cNvPr id="409" name="Google Shape;409;p44"/>
          <p:cNvGraphicFramePr/>
          <p:nvPr/>
        </p:nvGraphicFramePr>
        <p:xfrm>
          <a:off x="6124975" y="4215663"/>
          <a:ext cx="3000000" cy="3000000"/>
        </p:xfrm>
        <a:graphic>
          <a:graphicData uri="http://schemas.openxmlformats.org/drawingml/2006/table">
            <a:tbl>
              <a:tblPr>
                <a:noFill/>
                <a:tableStyleId>{FB02D8D1-B3F1-4948-B0FE-802A8066636A}</a:tableStyleId>
              </a:tblPr>
              <a:tblGrid>
                <a:gridCol w="541350"/>
                <a:gridCol w="2931450"/>
                <a:gridCol w="1792100"/>
              </a:tblGrid>
              <a:tr h="396200">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DASHBOARDS</a:t>
                      </a:r>
                      <a:endParaRPr b="1">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Daily Ticket Report</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2</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Weekly Reports - CC Team</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3</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Monthly Reports - CC Team</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4</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Quarterly Report - CX/AX Team</a:t>
                      </a:r>
                      <a:endParaRPr>
                        <a:solidFill>
                          <a:schemeClr val="dk1"/>
                        </a:solidFill>
                        <a:latin typeface="Nunito"/>
                        <a:ea typeface="Nunito"/>
                        <a:cs typeface="Nunito"/>
                        <a:sym typeface="Nunito"/>
                      </a:endParaRPr>
                    </a:p>
                  </a:txBody>
                  <a:tcPr marT="91425" marB="91425" marR="91425" marL="91425"/>
                </a:tc>
                <a:tc hMerge="1"/>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idx="1" type="subTitle"/>
          </p:nvPr>
        </p:nvSpPr>
        <p:spPr>
          <a:xfrm>
            <a:off x="6856425" y="2486546"/>
            <a:ext cx="4891200" cy="85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u="sng">
                <a:solidFill>
                  <a:schemeClr val="hlink"/>
                </a:solidFill>
                <a:hlinkClick r:id="rId3"/>
              </a:rPr>
              <a:t>k.nyawallow@kokonetworks.com</a:t>
            </a:r>
            <a:endParaRPr/>
          </a:p>
          <a:p>
            <a:pPr indent="0" lvl="0" marL="0" rtl="0" algn="l">
              <a:lnSpc>
                <a:spcPct val="90000"/>
              </a:lnSpc>
              <a:spcBef>
                <a:spcPts val="0"/>
              </a:spcBef>
              <a:spcAft>
                <a:spcPts val="0"/>
              </a:spcAft>
              <a:buClr>
                <a:schemeClr val="dk1"/>
              </a:buClr>
              <a:buSzPts val="2400"/>
              <a:buNone/>
            </a:pPr>
            <a:r>
              <a:rPr lang="en-US" u="sng">
                <a:solidFill>
                  <a:schemeClr val="hlink"/>
                </a:solidFill>
                <a:hlinkClick r:id="rId4"/>
              </a:rPr>
              <a:t>d.meredith@kokonetworks.com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Font typeface="Arial"/>
              <a:buNone/>
            </a:pPr>
            <a:r>
              <a:rPr lang="en-US"/>
              <a:t>Freshdesk </a:t>
            </a:r>
            <a:r>
              <a:rPr lang="en-US"/>
              <a:t>Overview</a:t>
            </a:r>
            <a:endParaRPr/>
          </a:p>
        </p:txBody>
      </p:sp>
      <p:sp>
        <p:nvSpPr>
          <p:cNvPr id="178" name="Google Shape;178;p21"/>
          <p:cNvSpPr txBox="1"/>
          <p:nvPr>
            <p:ph idx="1" type="subTitle"/>
          </p:nvPr>
        </p:nvSpPr>
        <p:spPr>
          <a:xfrm>
            <a:off x="458725" y="1332471"/>
            <a:ext cx="11274600" cy="1140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600"/>
              <a:t>Freshdesk is a powerful cloud-based help desk solution with an easy to use user interface. It is functionally equivalent to to Zendesk, but is more user friendly. Freshdesk is a suitable replacement for Zendesk for the KOKO Customer Care team as a result of its merits compared to Zendesk.</a:t>
            </a:r>
            <a:endParaRPr sz="16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0" name="Google Shape;180;p21"/>
          <p:cNvPicPr preferRelativeResize="0"/>
          <p:nvPr/>
        </p:nvPicPr>
        <p:blipFill>
          <a:blip r:embed="rId4">
            <a:alphaModFix/>
          </a:blip>
          <a:stretch>
            <a:fillRect/>
          </a:stretch>
        </p:blipFill>
        <p:spPr>
          <a:xfrm>
            <a:off x="1963500" y="2473125"/>
            <a:ext cx="8264999" cy="3748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Font typeface="Arial"/>
              <a:buNone/>
            </a:pPr>
            <a:r>
              <a:rPr lang="en-US"/>
              <a:t>Freshdesk Views </a:t>
            </a:r>
            <a:r>
              <a:rPr lang="en-US"/>
              <a:t>(Tickets)</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8" name="Google Shape;188;p22"/>
          <p:cNvPicPr preferRelativeResize="0"/>
          <p:nvPr/>
        </p:nvPicPr>
        <p:blipFill>
          <a:blip r:embed="rId4">
            <a:alphaModFix/>
          </a:blip>
          <a:stretch>
            <a:fillRect/>
          </a:stretch>
        </p:blipFill>
        <p:spPr>
          <a:xfrm>
            <a:off x="333188" y="1027743"/>
            <a:ext cx="11525613" cy="52207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4" name="Google Shape;194;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Font typeface="Arial"/>
              <a:buNone/>
            </a:pPr>
            <a:r>
              <a:rPr lang="en-US"/>
              <a:t>Freshdesk Views </a:t>
            </a:r>
            <a:r>
              <a:rPr lang="en-US"/>
              <a:t>(Ticket Details)</a:t>
            </a:r>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6" name="Google Shape;196;p23"/>
          <p:cNvPicPr preferRelativeResize="0"/>
          <p:nvPr/>
        </p:nvPicPr>
        <p:blipFill>
          <a:blip r:embed="rId4">
            <a:alphaModFix/>
          </a:blip>
          <a:stretch>
            <a:fillRect/>
          </a:stretch>
        </p:blipFill>
        <p:spPr>
          <a:xfrm>
            <a:off x="228600" y="1027743"/>
            <a:ext cx="11722791" cy="52207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2" name="Google Shape;202;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Benefits</a:t>
            </a:r>
            <a:r>
              <a:rPr lang="en-US"/>
              <a:t> Of Freshdesk</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4" name="Google Shape;204;p24"/>
          <p:cNvGraphicFramePr/>
          <p:nvPr/>
        </p:nvGraphicFramePr>
        <p:xfrm>
          <a:off x="952500" y="1449525"/>
          <a:ext cx="3000000" cy="3000000"/>
        </p:xfrm>
        <a:graphic>
          <a:graphicData uri="http://schemas.openxmlformats.org/drawingml/2006/table">
            <a:tbl>
              <a:tblPr>
                <a:noFill/>
                <a:tableStyleId>{FB02D8D1-B3F1-4948-B0FE-802A8066636A}</a:tableStyleId>
              </a:tblPr>
              <a:tblGrid>
                <a:gridCol w="6561575"/>
                <a:gridCol w="1942350"/>
                <a:gridCol w="1783075"/>
              </a:tblGrid>
              <a:tr h="381000">
                <a:tc>
                  <a:txBody>
                    <a:bodyPr/>
                    <a:lstStyle/>
                    <a:p>
                      <a:pPr indent="0" lvl="0" marL="0" rtl="0" algn="l">
                        <a:spcBef>
                          <a:spcPts val="0"/>
                        </a:spcBef>
                        <a:spcAft>
                          <a:spcPts val="0"/>
                        </a:spcAft>
                        <a:buNone/>
                      </a:pPr>
                      <a:r>
                        <a:rPr b="1" lang="en-US" sz="1800">
                          <a:latin typeface="Nunito"/>
                          <a:ea typeface="Nunito"/>
                          <a:cs typeface="Nunito"/>
                          <a:sym typeface="Nunito"/>
                        </a:rPr>
                        <a:t>FEATURE</a:t>
                      </a:r>
                      <a:endParaRPr b="1" sz="1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800">
                          <a:latin typeface="Nunito"/>
                          <a:ea typeface="Nunito"/>
                          <a:cs typeface="Nunito"/>
                          <a:sym typeface="Nunito"/>
                        </a:rPr>
                        <a:t>FRESHDESK</a:t>
                      </a:r>
                      <a:endParaRPr b="1" sz="18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800">
                          <a:latin typeface="Nunito"/>
                          <a:ea typeface="Nunito"/>
                          <a:cs typeface="Nunito"/>
                          <a:sym typeface="Nunito"/>
                        </a:rPr>
                        <a:t>ZENDESK</a:t>
                      </a:r>
                      <a:endParaRPr b="1" sz="1800">
                        <a:latin typeface="Nunito"/>
                        <a:ea typeface="Nunito"/>
                        <a:cs typeface="Nunito"/>
                        <a:sym typeface="Nunito"/>
                      </a:endParaRPr>
                    </a:p>
                  </a:txBody>
                  <a:tcPr marT="91425" marB="91425" marR="91425" marL="91425"/>
                </a:tc>
              </a:tr>
              <a:tr h="381000">
                <a:tc>
                  <a:txBody>
                    <a:bodyPr/>
                    <a:lstStyle/>
                    <a:p>
                      <a:pPr indent="0" lvl="0" marL="0" rtl="0" algn="l">
                        <a:lnSpc>
                          <a:spcPct val="115000"/>
                        </a:lnSpc>
                        <a:spcBef>
                          <a:spcPts val="1200"/>
                        </a:spcBef>
                        <a:spcAft>
                          <a:spcPts val="1200"/>
                        </a:spcAft>
                        <a:buNone/>
                      </a:pPr>
                      <a:r>
                        <a:rPr lang="en-US" sz="1600">
                          <a:solidFill>
                            <a:schemeClr val="dk1"/>
                          </a:solidFill>
                          <a:latin typeface="Nunito"/>
                          <a:ea typeface="Nunito"/>
                          <a:cs typeface="Nunito"/>
                          <a:sym typeface="Nunito"/>
                        </a:rPr>
                        <a:t>Simple, user friendly UI/UX in Freshdesk will result in much simpler training requirements for Customer Care staff.</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Native integration with WhatsApp will save on the cost of 3rd party integrations e.g $</a:t>
                      </a:r>
                      <a:r>
                        <a:rPr lang="en-US" sz="1600">
                          <a:solidFill>
                            <a:schemeClr val="dk1"/>
                          </a:solidFill>
                          <a:latin typeface="Nunito"/>
                          <a:ea typeface="Nunito"/>
                          <a:cs typeface="Nunito"/>
                          <a:sym typeface="Nunito"/>
                        </a:rPr>
                        <a:t>1</a:t>
                      </a:r>
                      <a:r>
                        <a:rPr lang="en-US" sz="1600">
                          <a:solidFill>
                            <a:schemeClr val="dk1"/>
                          </a:solidFill>
                          <a:latin typeface="Nunito"/>
                          <a:ea typeface="Nunito"/>
                          <a:cs typeface="Nunito"/>
                          <a:sym typeface="Nunito"/>
                        </a:rPr>
                        <a:t>00+/month for Ongair.</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lnSpc>
                          <a:spcPct val="120000"/>
                        </a:lnSpc>
                        <a:spcBef>
                          <a:spcPts val="0"/>
                        </a:spcBef>
                        <a:spcAft>
                          <a:spcPts val="0"/>
                        </a:spcAft>
                        <a:buNone/>
                      </a:pPr>
                      <a:r>
                        <a:rPr lang="en-US" sz="1600">
                          <a:solidFill>
                            <a:schemeClr val="dk1"/>
                          </a:solidFill>
                          <a:latin typeface="Nunito"/>
                          <a:ea typeface="Nunito"/>
                          <a:cs typeface="Nunito"/>
                          <a:sym typeface="Nunito"/>
                        </a:rPr>
                        <a:t>Collaboration between CC, NOC and Engineering teams will been simplified, not requiring individual accounts in Jira or Freshservice.</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lnSpc>
                          <a:spcPct val="115000"/>
                        </a:lnSpc>
                        <a:spcBef>
                          <a:spcPts val="1200"/>
                        </a:spcBef>
                        <a:spcAft>
                          <a:spcPts val="1200"/>
                        </a:spcAft>
                        <a:buNone/>
                      </a:pPr>
                      <a:r>
                        <a:rPr lang="en-US" sz="1600">
                          <a:solidFill>
                            <a:schemeClr val="dk1"/>
                          </a:solidFill>
                          <a:latin typeface="Nunito"/>
                          <a:ea typeface="Nunito"/>
                          <a:cs typeface="Nunito"/>
                          <a:sym typeface="Nunito"/>
                        </a:rPr>
                        <a:t>Integrating with most external services such as Freshservice, Twitter, Facebook etc is much simpler and bi-directional and mostly don’t require 3rd party.</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lnSpc>
                          <a:spcPct val="115000"/>
                        </a:lnSpc>
                        <a:spcBef>
                          <a:spcPts val="1200"/>
                        </a:spcBef>
                        <a:spcAft>
                          <a:spcPts val="1200"/>
                        </a:spcAft>
                        <a:buNone/>
                      </a:pPr>
                      <a:r>
                        <a:rPr lang="en-US" sz="1600">
                          <a:solidFill>
                            <a:schemeClr val="dk1"/>
                          </a:solidFill>
                          <a:latin typeface="Nunito"/>
                          <a:ea typeface="Nunito"/>
                          <a:cs typeface="Nunito"/>
                          <a:sym typeface="Nunito"/>
                        </a:rPr>
                        <a:t>Comments and ticket support history in Freshdesk are hierarchically arranged and easy to view in a single timeline, simplifying ticket operations like merging.</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05" name="Google Shape;205;p24"/>
          <p:cNvPicPr preferRelativeResize="0"/>
          <p:nvPr/>
        </p:nvPicPr>
        <p:blipFill>
          <a:blip r:embed="rId4">
            <a:alphaModFix/>
          </a:blip>
          <a:stretch>
            <a:fillRect/>
          </a:stretch>
        </p:blipFill>
        <p:spPr>
          <a:xfrm>
            <a:off x="7599828" y="2002002"/>
            <a:ext cx="368395" cy="352724"/>
          </a:xfrm>
          <a:prstGeom prst="rect">
            <a:avLst/>
          </a:prstGeom>
          <a:noFill/>
          <a:ln>
            <a:noFill/>
          </a:ln>
        </p:spPr>
      </p:pic>
      <p:pic>
        <p:nvPicPr>
          <p:cNvPr id="206" name="Google Shape;206;p24"/>
          <p:cNvPicPr preferRelativeResize="0"/>
          <p:nvPr/>
        </p:nvPicPr>
        <p:blipFill>
          <a:blip r:embed="rId4">
            <a:alphaModFix/>
          </a:blip>
          <a:stretch>
            <a:fillRect/>
          </a:stretch>
        </p:blipFill>
        <p:spPr>
          <a:xfrm>
            <a:off x="7945830" y="2002002"/>
            <a:ext cx="368395" cy="352724"/>
          </a:xfrm>
          <a:prstGeom prst="rect">
            <a:avLst/>
          </a:prstGeom>
          <a:noFill/>
          <a:ln>
            <a:noFill/>
          </a:ln>
        </p:spPr>
      </p:pic>
      <p:pic>
        <p:nvPicPr>
          <p:cNvPr id="207" name="Google Shape;207;p24"/>
          <p:cNvPicPr preferRelativeResize="0"/>
          <p:nvPr/>
        </p:nvPicPr>
        <p:blipFill>
          <a:blip r:embed="rId4">
            <a:alphaModFix/>
          </a:blip>
          <a:stretch>
            <a:fillRect/>
          </a:stretch>
        </p:blipFill>
        <p:spPr>
          <a:xfrm>
            <a:off x="8283785" y="2002002"/>
            <a:ext cx="368395" cy="352724"/>
          </a:xfrm>
          <a:prstGeom prst="rect">
            <a:avLst/>
          </a:prstGeom>
          <a:noFill/>
          <a:ln>
            <a:noFill/>
          </a:ln>
        </p:spPr>
      </p:pic>
      <p:pic>
        <p:nvPicPr>
          <p:cNvPr id="208" name="Google Shape;208;p24"/>
          <p:cNvPicPr preferRelativeResize="0"/>
          <p:nvPr/>
        </p:nvPicPr>
        <p:blipFill>
          <a:blip r:embed="rId4">
            <a:alphaModFix/>
          </a:blip>
          <a:stretch>
            <a:fillRect/>
          </a:stretch>
        </p:blipFill>
        <p:spPr>
          <a:xfrm>
            <a:off x="8629786" y="2002002"/>
            <a:ext cx="368395" cy="352724"/>
          </a:xfrm>
          <a:prstGeom prst="rect">
            <a:avLst/>
          </a:prstGeom>
          <a:noFill/>
          <a:ln>
            <a:noFill/>
          </a:ln>
        </p:spPr>
      </p:pic>
      <p:pic>
        <p:nvPicPr>
          <p:cNvPr id="209" name="Google Shape;209;p24"/>
          <p:cNvPicPr preferRelativeResize="0"/>
          <p:nvPr/>
        </p:nvPicPr>
        <p:blipFill>
          <a:blip r:embed="rId4">
            <a:alphaModFix/>
          </a:blip>
          <a:stretch>
            <a:fillRect/>
          </a:stretch>
        </p:blipFill>
        <p:spPr>
          <a:xfrm>
            <a:off x="8998182" y="2002002"/>
            <a:ext cx="368395" cy="352724"/>
          </a:xfrm>
          <a:prstGeom prst="rect">
            <a:avLst/>
          </a:prstGeom>
          <a:noFill/>
          <a:ln>
            <a:noFill/>
          </a:ln>
        </p:spPr>
      </p:pic>
      <p:pic>
        <p:nvPicPr>
          <p:cNvPr id="210" name="Google Shape;210;p24"/>
          <p:cNvPicPr preferRelativeResize="0"/>
          <p:nvPr/>
        </p:nvPicPr>
        <p:blipFill>
          <a:blip r:embed="rId4">
            <a:alphaModFix/>
          </a:blip>
          <a:stretch>
            <a:fillRect/>
          </a:stretch>
        </p:blipFill>
        <p:spPr>
          <a:xfrm>
            <a:off x="7599828" y="2708299"/>
            <a:ext cx="368395" cy="352724"/>
          </a:xfrm>
          <a:prstGeom prst="rect">
            <a:avLst/>
          </a:prstGeom>
          <a:noFill/>
          <a:ln>
            <a:noFill/>
          </a:ln>
        </p:spPr>
      </p:pic>
      <p:pic>
        <p:nvPicPr>
          <p:cNvPr id="211" name="Google Shape;211;p24"/>
          <p:cNvPicPr preferRelativeResize="0"/>
          <p:nvPr/>
        </p:nvPicPr>
        <p:blipFill>
          <a:blip r:embed="rId4">
            <a:alphaModFix/>
          </a:blip>
          <a:stretch>
            <a:fillRect/>
          </a:stretch>
        </p:blipFill>
        <p:spPr>
          <a:xfrm>
            <a:off x="7945830" y="2708299"/>
            <a:ext cx="368395" cy="352724"/>
          </a:xfrm>
          <a:prstGeom prst="rect">
            <a:avLst/>
          </a:prstGeom>
          <a:noFill/>
          <a:ln>
            <a:noFill/>
          </a:ln>
        </p:spPr>
      </p:pic>
      <p:pic>
        <p:nvPicPr>
          <p:cNvPr id="212" name="Google Shape;212;p24"/>
          <p:cNvPicPr preferRelativeResize="0"/>
          <p:nvPr/>
        </p:nvPicPr>
        <p:blipFill>
          <a:blip r:embed="rId4">
            <a:alphaModFix/>
          </a:blip>
          <a:stretch>
            <a:fillRect/>
          </a:stretch>
        </p:blipFill>
        <p:spPr>
          <a:xfrm>
            <a:off x="8283785" y="2708299"/>
            <a:ext cx="368395" cy="352724"/>
          </a:xfrm>
          <a:prstGeom prst="rect">
            <a:avLst/>
          </a:prstGeom>
          <a:noFill/>
          <a:ln>
            <a:noFill/>
          </a:ln>
        </p:spPr>
      </p:pic>
      <p:pic>
        <p:nvPicPr>
          <p:cNvPr id="213" name="Google Shape;213;p24"/>
          <p:cNvPicPr preferRelativeResize="0"/>
          <p:nvPr/>
        </p:nvPicPr>
        <p:blipFill>
          <a:blip r:embed="rId4">
            <a:alphaModFix/>
          </a:blip>
          <a:stretch>
            <a:fillRect/>
          </a:stretch>
        </p:blipFill>
        <p:spPr>
          <a:xfrm>
            <a:off x="8629786" y="2708299"/>
            <a:ext cx="368395" cy="352724"/>
          </a:xfrm>
          <a:prstGeom prst="rect">
            <a:avLst/>
          </a:prstGeom>
          <a:noFill/>
          <a:ln>
            <a:noFill/>
          </a:ln>
        </p:spPr>
      </p:pic>
      <p:pic>
        <p:nvPicPr>
          <p:cNvPr id="214" name="Google Shape;214;p24"/>
          <p:cNvPicPr preferRelativeResize="0"/>
          <p:nvPr/>
        </p:nvPicPr>
        <p:blipFill>
          <a:blip r:embed="rId4">
            <a:alphaModFix/>
          </a:blip>
          <a:stretch>
            <a:fillRect/>
          </a:stretch>
        </p:blipFill>
        <p:spPr>
          <a:xfrm>
            <a:off x="8998182" y="2708299"/>
            <a:ext cx="368395" cy="352724"/>
          </a:xfrm>
          <a:prstGeom prst="rect">
            <a:avLst/>
          </a:prstGeom>
          <a:noFill/>
          <a:ln>
            <a:noFill/>
          </a:ln>
        </p:spPr>
      </p:pic>
      <p:pic>
        <p:nvPicPr>
          <p:cNvPr id="215" name="Google Shape;215;p24"/>
          <p:cNvPicPr preferRelativeResize="0"/>
          <p:nvPr/>
        </p:nvPicPr>
        <p:blipFill>
          <a:blip r:embed="rId4">
            <a:alphaModFix/>
          </a:blip>
          <a:stretch>
            <a:fillRect/>
          </a:stretch>
        </p:blipFill>
        <p:spPr>
          <a:xfrm>
            <a:off x="7609167" y="3327754"/>
            <a:ext cx="368395" cy="352724"/>
          </a:xfrm>
          <a:prstGeom prst="rect">
            <a:avLst/>
          </a:prstGeom>
          <a:noFill/>
          <a:ln>
            <a:noFill/>
          </a:ln>
        </p:spPr>
      </p:pic>
      <p:pic>
        <p:nvPicPr>
          <p:cNvPr id="216" name="Google Shape;216;p24"/>
          <p:cNvPicPr preferRelativeResize="0"/>
          <p:nvPr/>
        </p:nvPicPr>
        <p:blipFill>
          <a:blip r:embed="rId4">
            <a:alphaModFix/>
          </a:blip>
          <a:stretch>
            <a:fillRect/>
          </a:stretch>
        </p:blipFill>
        <p:spPr>
          <a:xfrm>
            <a:off x="7955169" y="3327754"/>
            <a:ext cx="368395" cy="352724"/>
          </a:xfrm>
          <a:prstGeom prst="rect">
            <a:avLst/>
          </a:prstGeom>
          <a:noFill/>
          <a:ln>
            <a:noFill/>
          </a:ln>
        </p:spPr>
      </p:pic>
      <p:pic>
        <p:nvPicPr>
          <p:cNvPr id="217" name="Google Shape;217;p24"/>
          <p:cNvPicPr preferRelativeResize="0"/>
          <p:nvPr/>
        </p:nvPicPr>
        <p:blipFill>
          <a:blip r:embed="rId4">
            <a:alphaModFix/>
          </a:blip>
          <a:stretch>
            <a:fillRect/>
          </a:stretch>
        </p:blipFill>
        <p:spPr>
          <a:xfrm>
            <a:off x="8293124" y="3327754"/>
            <a:ext cx="368395" cy="352724"/>
          </a:xfrm>
          <a:prstGeom prst="rect">
            <a:avLst/>
          </a:prstGeom>
          <a:noFill/>
          <a:ln>
            <a:noFill/>
          </a:ln>
        </p:spPr>
      </p:pic>
      <p:pic>
        <p:nvPicPr>
          <p:cNvPr id="218" name="Google Shape;218;p24"/>
          <p:cNvPicPr preferRelativeResize="0"/>
          <p:nvPr/>
        </p:nvPicPr>
        <p:blipFill>
          <a:blip r:embed="rId4">
            <a:alphaModFix/>
          </a:blip>
          <a:stretch>
            <a:fillRect/>
          </a:stretch>
        </p:blipFill>
        <p:spPr>
          <a:xfrm>
            <a:off x="8639126" y="3327754"/>
            <a:ext cx="368395" cy="352724"/>
          </a:xfrm>
          <a:prstGeom prst="rect">
            <a:avLst/>
          </a:prstGeom>
          <a:noFill/>
          <a:ln>
            <a:noFill/>
          </a:ln>
        </p:spPr>
      </p:pic>
      <p:pic>
        <p:nvPicPr>
          <p:cNvPr id="219" name="Google Shape;219;p24"/>
          <p:cNvPicPr preferRelativeResize="0"/>
          <p:nvPr/>
        </p:nvPicPr>
        <p:blipFill>
          <a:blip r:embed="rId4">
            <a:alphaModFix/>
          </a:blip>
          <a:stretch>
            <a:fillRect/>
          </a:stretch>
        </p:blipFill>
        <p:spPr>
          <a:xfrm>
            <a:off x="7609167" y="4034051"/>
            <a:ext cx="368395" cy="352724"/>
          </a:xfrm>
          <a:prstGeom prst="rect">
            <a:avLst/>
          </a:prstGeom>
          <a:noFill/>
          <a:ln>
            <a:noFill/>
          </a:ln>
        </p:spPr>
      </p:pic>
      <p:pic>
        <p:nvPicPr>
          <p:cNvPr id="220" name="Google Shape;220;p24"/>
          <p:cNvPicPr preferRelativeResize="0"/>
          <p:nvPr/>
        </p:nvPicPr>
        <p:blipFill>
          <a:blip r:embed="rId4">
            <a:alphaModFix/>
          </a:blip>
          <a:stretch>
            <a:fillRect/>
          </a:stretch>
        </p:blipFill>
        <p:spPr>
          <a:xfrm>
            <a:off x="7955169" y="4034051"/>
            <a:ext cx="368395" cy="352724"/>
          </a:xfrm>
          <a:prstGeom prst="rect">
            <a:avLst/>
          </a:prstGeom>
          <a:noFill/>
          <a:ln>
            <a:noFill/>
          </a:ln>
        </p:spPr>
      </p:pic>
      <p:pic>
        <p:nvPicPr>
          <p:cNvPr id="221" name="Google Shape;221;p24"/>
          <p:cNvPicPr preferRelativeResize="0"/>
          <p:nvPr/>
        </p:nvPicPr>
        <p:blipFill>
          <a:blip r:embed="rId4">
            <a:alphaModFix/>
          </a:blip>
          <a:stretch>
            <a:fillRect/>
          </a:stretch>
        </p:blipFill>
        <p:spPr>
          <a:xfrm>
            <a:off x="8293124" y="4034051"/>
            <a:ext cx="368395" cy="352724"/>
          </a:xfrm>
          <a:prstGeom prst="rect">
            <a:avLst/>
          </a:prstGeom>
          <a:noFill/>
          <a:ln>
            <a:noFill/>
          </a:ln>
        </p:spPr>
      </p:pic>
      <p:pic>
        <p:nvPicPr>
          <p:cNvPr id="222" name="Google Shape;222;p24"/>
          <p:cNvPicPr preferRelativeResize="0"/>
          <p:nvPr/>
        </p:nvPicPr>
        <p:blipFill>
          <a:blip r:embed="rId4">
            <a:alphaModFix/>
          </a:blip>
          <a:stretch>
            <a:fillRect/>
          </a:stretch>
        </p:blipFill>
        <p:spPr>
          <a:xfrm>
            <a:off x="8639126" y="4034051"/>
            <a:ext cx="368395" cy="352724"/>
          </a:xfrm>
          <a:prstGeom prst="rect">
            <a:avLst/>
          </a:prstGeom>
          <a:noFill/>
          <a:ln>
            <a:noFill/>
          </a:ln>
        </p:spPr>
      </p:pic>
      <p:pic>
        <p:nvPicPr>
          <p:cNvPr id="223" name="Google Shape;223;p24"/>
          <p:cNvPicPr preferRelativeResize="0"/>
          <p:nvPr/>
        </p:nvPicPr>
        <p:blipFill>
          <a:blip r:embed="rId4">
            <a:alphaModFix/>
          </a:blip>
          <a:stretch>
            <a:fillRect/>
          </a:stretch>
        </p:blipFill>
        <p:spPr>
          <a:xfrm>
            <a:off x="9467046" y="2001577"/>
            <a:ext cx="368395" cy="352724"/>
          </a:xfrm>
          <a:prstGeom prst="rect">
            <a:avLst/>
          </a:prstGeom>
          <a:noFill/>
          <a:ln>
            <a:noFill/>
          </a:ln>
        </p:spPr>
      </p:pic>
      <p:pic>
        <p:nvPicPr>
          <p:cNvPr id="224" name="Google Shape;224;p24"/>
          <p:cNvPicPr preferRelativeResize="0"/>
          <p:nvPr/>
        </p:nvPicPr>
        <p:blipFill>
          <a:blip r:embed="rId4">
            <a:alphaModFix/>
          </a:blip>
          <a:stretch>
            <a:fillRect/>
          </a:stretch>
        </p:blipFill>
        <p:spPr>
          <a:xfrm>
            <a:off x="9813048" y="2001577"/>
            <a:ext cx="368395" cy="352724"/>
          </a:xfrm>
          <a:prstGeom prst="rect">
            <a:avLst/>
          </a:prstGeom>
          <a:noFill/>
          <a:ln>
            <a:noFill/>
          </a:ln>
        </p:spPr>
      </p:pic>
      <p:pic>
        <p:nvPicPr>
          <p:cNvPr id="225" name="Google Shape;225;p24"/>
          <p:cNvPicPr preferRelativeResize="0"/>
          <p:nvPr/>
        </p:nvPicPr>
        <p:blipFill>
          <a:blip r:embed="rId4">
            <a:alphaModFix/>
          </a:blip>
          <a:stretch>
            <a:fillRect/>
          </a:stretch>
        </p:blipFill>
        <p:spPr>
          <a:xfrm>
            <a:off x="10151003" y="2001577"/>
            <a:ext cx="368395" cy="352724"/>
          </a:xfrm>
          <a:prstGeom prst="rect">
            <a:avLst/>
          </a:prstGeom>
          <a:noFill/>
          <a:ln>
            <a:noFill/>
          </a:ln>
        </p:spPr>
      </p:pic>
      <p:pic>
        <p:nvPicPr>
          <p:cNvPr id="226" name="Google Shape;226;p24"/>
          <p:cNvPicPr preferRelativeResize="0"/>
          <p:nvPr/>
        </p:nvPicPr>
        <p:blipFill>
          <a:blip r:embed="rId4">
            <a:alphaModFix/>
          </a:blip>
          <a:stretch>
            <a:fillRect/>
          </a:stretch>
        </p:blipFill>
        <p:spPr>
          <a:xfrm>
            <a:off x="9467046" y="2707874"/>
            <a:ext cx="368395" cy="352724"/>
          </a:xfrm>
          <a:prstGeom prst="rect">
            <a:avLst/>
          </a:prstGeom>
          <a:noFill/>
          <a:ln>
            <a:noFill/>
          </a:ln>
        </p:spPr>
      </p:pic>
      <p:pic>
        <p:nvPicPr>
          <p:cNvPr id="227" name="Google Shape;227;p24"/>
          <p:cNvPicPr preferRelativeResize="0"/>
          <p:nvPr/>
        </p:nvPicPr>
        <p:blipFill>
          <a:blip r:embed="rId4">
            <a:alphaModFix/>
          </a:blip>
          <a:stretch>
            <a:fillRect/>
          </a:stretch>
        </p:blipFill>
        <p:spPr>
          <a:xfrm>
            <a:off x="9476385" y="3327330"/>
            <a:ext cx="368395" cy="352724"/>
          </a:xfrm>
          <a:prstGeom prst="rect">
            <a:avLst/>
          </a:prstGeom>
          <a:noFill/>
          <a:ln>
            <a:noFill/>
          </a:ln>
        </p:spPr>
      </p:pic>
      <p:pic>
        <p:nvPicPr>
          <p:cNvPr id="228" name="Google Shape;228;p24"/>
          <p:cNvPicPr preferRelativeResize="0"/>
          <p:nvPr/>
        </p:nvPicPr>
        <p:blipFill>
          <a:blip r:embed="rId4">
            <a:alphaModFix/>
          </a:blip>
          <a:stretch>
            <a:fillRect/>
          </a:stretch>
        </p:blipFill>
        <p:spPr>
          <a:xfrm>
            <a:off x="9822387" y="3327330"/>
            <a:ext cx="368395" cy="352724"/>
          </a:xfrm>
          <a:prstGeom prst="rect">
            <a:avLst/>
          </a:prstGeom>
          <a:noFill/>
          <a:ln>
            <a:noFill/>
          </a:ln>
        </p:spPr>
      </p:pic>
      <p:pic>
        <p:nvPicPr>
          <p:cNvPr id="229" name="Google Shape;229;p24"/>
          <p:cNvPicPr preferRelativeResize="0"/>
          <p:nvPr/>
        </p:nvPicPr>
        <p:blipFill>
          <a:blip r:embed="rId4">
            <a:alphaModFix/>
          </a:blip>
          <a:stretch>
            <a:fillRect/>
          </a:stretch>
        </p:blipFill>
        <p:spPr>
          <a:xfrm>
            <a:off x="10160342" y="3327330"/>
            <a:ext cx="368395" cy="352724"/>
          </a:xfrm>
          <a:prstGeom prst="rect">
            <a:avLst/>
          </a:prstGeom>
          <a:noFill/>
          <a:ln>
            <a:noFill/>
          </a:ln>
        </p:spPr>
      </p:pic>
      <p:pic>
        <p:nvPicPr>
          <p:cNvPr id="230" name="Google Shape;230;p24"/>
          <p:cNvPicPr preferRelativeResize="0"/>
          <p:nvPr/>
        </p:nvPicPr>
        <p:blipFill>
          <a:blip r:embed="rId4">
            <a:alphaModFix/>
          </a:blip>
          <a:stretch>
            <a:fillRect/>
          </a:stretch>
        </p:blipFill>
        <p:spPr>
          <a:xfrm>
            <a:off x="9476385" y="4033627"/>
            <a:ext cx="368395" cy="352724"/>
          </a:xfrm>
          <a:prstGeom prst="rect">
            <a:avLst/>
          </a:prstGeom>
          <a:noFill/>
          <a:ln>
            <a:noFill/>
          </a:ln>
        </p:spPr>
      </p:pic>
      <p:pic>
        <p:nvPicPr>
          <p:cNvPr id="231" name="Google Shape;231;p24"/>
          <p:cNvPicPr preferRelativeResize="0"/>
          <p:nvPr/>
        </p:nvPicPr>
        <p:blipFill>
          <a:blip r:embed="rId4">
            <a:alphaModFix/>
          </a:blip>
          <a:stretch>
            <a:fillRect/>
          </a:stretch>
        </p:blipFill>
        <p:spPr>
          <a:xfrm>
            <a:off x="9822387" y="4033627"/>
            <a:ext cx="368395" cy="352724"/>
          </a:xfrm>
          <a:prstGeom prst="rect">
            <a:avLst/>
          </a:prstGeom>
          <a:noFill/>
          <a:ln>
            <a:noFill/>
          </a:ln>
        </p:spPr>
      </p:pic>
      <p:pic>
        <p:nvPicPr>
          <p:cNvPr id="232" name="Google Shape;232;p24"/>
          <p:cNvPicPr preferRelativeResize="0"/>
          <p:nvPr/>
        </p:nvPicPr>
        <p:blipFill>
          <a:blip r:embed="rId4">
            <a:alphaModFix/>
          </a:blip>
          <a:stretch>
            <a:fillRect/>
          </a:stretch>
        </p:blipFill>
        <p:spPr>
          <a:xfrm>
            <a:off x="7608066" y="4646348"/>
            <a:ext cx="368395" cy="352724"/>
          </a:xfrm>
          <a:prstGeom prst="rect">
            <a:avLst/>
          </a:prstGeom>
          <a:noFill/>
          <a:ln>
            <a:noFill/>
          </a:ln>
        </p:spPr>
      </p:pic>
      <p:pic>
        <p:nvPicPr>
          <p:cNvPr id="233" name="Google Shape;233;p24"/>
          <p:cNvPicPr preferRelativeResize="0"/>
          <p:nvPr/>
        </p:nvPicPr>
        <p:blipFill>
          <a:blip r:embed="rId4">
            <a:alphaModFix/>
          </a:blip>
          <a:stretch>
            <a:fillRect/>
          </a:stretch>
        </p:blipFill>
        <p:spPr>
          <a:xfrm>
            <a:off x="7954067" y="4646348"/>
            <a:ext cx="368395" cy="352724"/>
          </a:xfrm>
          <a:prstGeom prst="rect">
            <a:avLst/>
          </a:prstGeom>
          <a:noFill/>
          <a:ln>
            <a:noFill/>
          </a:ln>
        </p:spPr>
      </p:pic>
      <p:pic>
        <p:nvPicPr>
          <p:cNvPr id="234" name="Google Shape;234;p24"/>
          <p:cNvPicPr preferRelativeResize="0"/>
          <p:nvPr/>
        </p:nvPicPr>
        <p:blipFill>
          <a:blip r:embed="rId4">
            <a:alphaModFix/>
          </a:blip>
          <a:stretch>
            <a:fillRect/>
          </a:stretch>
        </p:blipFill>
        <p:spPr>
          <a:xfrm>
            <a:off x="8292022" y="4646348"/>
            <a:ext cx="368395" cy="352724"/>
          </a:xfrm>
          <a:prstGeom prst="rect">
            <a:avLst/>
          </a:prstGeom>
          <a:noFill/>
          <a:ln>
            <a:noFill/>
          </a:ln>
        </p:spPr>
      </p:pic>
      <p:pic>
        <p:nvPicPr>
          <p:cNvPr id="235" name="Google Shape;235;p24"/>
          <p:cNvPicPr preferRelativeResize="0"/>
          <p:nvPr/>
        </p:nvPicPr>
        <p:blipFill>
          <a:blip r:embed="rId4">
            <a:alphaModFix/>
          </a:blip>
          <a:stretch>
            <a:fillRect/>
          </a:stretch>
        </p:blipFill>
        <p:spPr>
          <a:xfrm>
            <a:off x="8638024" y="4646348"/>
            <a:ext cx="368395" cy="352724"/>
          </a:xfrm>
          <a:prstGeom prst="rect">
            <a:avLst/>
          </a:prstGeom>
          <a:noFill/>
          <a:ln>
            <a:noFill/>
          </a:ln>
        </p:spPr>
      </p:pic>
      <p:pic>
        <p:nvPicPr>
          <p:cNvPr id="236" name="Google Shape;236;p24"/>
          <p:cNvPicPr preferRelativeResize="0"/>
          <p:nvPr/>
        </p:nvPicPr>
        <p:blipFill>
          <a:blip r:embed="rId4">
            <a:alphaModFix/>
          </a:blip>
          <a:stretch>
            <a:fillRect/>
          </a:stretch>
        </p:blipFill>
        <p:spPr>
          <a:xfrm>
            <a:off x="9006420" y="4646348"/>
            <a:ext cx="368395" cy="352724"/>
          </a:xfrm>
          <a:prstGeom prst="rect">
            <a:avLst/>
          </a:prstGeom>
          <a:noFill/>
          <a:ln>
            <a:noFill/>
          </a:ln>
        </p:spPr>
      </p:pic>
      <p:pic>
        <p:nvPicPr>
          <p:cNvPr id="237" name="Google Shape;237;p24"/>
          <p:cNvPicPr preferRelativeResize="0"/>
          <p:nvPr/>
        </p:nvPicPr>
        <p:blipFill>
          <a:blip r:embed="rId4">
            <a:alphaModFix/>
          </a:blip>
          <a:stretch>
            <a:fillRect/>
          </a:stretch>
        </p:blipFill>
        <p:spPr>
          <a:xfrm>
            <a:off x="9475284" y="4645923"/>
            <a:ext cx="368395" cy="352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3" name="Google Shape;243;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Benefits Of </a:t>
            </a:r>
            <a:r>
              <a:rPr lang="en-US"/>
              <a:t>Freshdesk</a:t>
            </a:r>
            <a:endParaRPr/>
          </a:p>
        </p:txBody>
      </p:sp>
      <p:sp>
        <p:nvSpPr>
          <p:cNvPr id="244" name="Google Shape;24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45" name="Google Shape;245;p25"/>
          <p:cNvGraphicFramePr/>
          <p:nvPr/>
        </p:nvGraphicFramePr>
        <p:xfrm>
          <a:off x="1304225" y="2060188"/>
          <a:ext cx="3000000" cy="3000000"/>
        </p:xfrm>
        <a:graphic>
          <a:graphicData uri="http://schemas.openxmlformats.org/drawingml/2006/table">
            <a:tbl>
              <a:tblPr>
                <a:noFill/>
                <a:tableStyleId>{FB02D8D1-B3F1-4948-B0FE-802A8066636A}</a:tableStyleId>
              </a:tblPr>
              <a:tblGrid>
                <a:gridCol w="4636925"/>
                <a:gridCol w="4946625"/>
              </a:tblGrid>
              <a:tr h="396200">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FRESHDESK (ESTATE)</a:t>
                      </a:r>
                      <a:endParaRPr b="1"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ZENDESK</a:t>
                      </a:r>
                      <a:r>
                        <a:rPr b="1" lang="en-US" sz="1600">
                          <a:solidFill>
                            <a:schemeClr val="dk1"/>
                          </a:solidFill>
                          <a:latin typeface="Nunito"/>
                          <a:ea typeface="Nunito"/>
                          <a:cs typeface="Nunito"/>
                          <a:sym typeface="Nunito"/>
                        </a:rPr>
                        <a:t> (SUITE TEAM)</a:t>
                      </a:r>
                      <a:endParaRPr b="1" sz="1600">
                        <a:solidFill>
                          <a:schemeClr val="dk1"/>
                        </a:solidFill>
                        <a:latin typeface="Nunito"/>
                        <a:ea typeface="Nunito"/>
                        <a:cs typeface="Nunito"/>
                        <a:sym typeface="Nunito"/>
                      </a:endParaRPr>
                    </a:p>
                  </a:txBody>
                  <a:tcPr marT="91425" marB="91425" marR="91425" marL="91425"/>
                </a:tc>
              </a:tr>
              <a:tr h="319525">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Estate Plan (50 seats x $49*)</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Support Professional Subscription (48 </a:t>
                      </a:r>
                      <a:r>
                        <a:rPr lang="en-US" sz="1600">
                          <a:solidFill>
                            <a:schemeClr val="dk1"/>
                          </a:solidFill>
                          <a:latin typeface="Nunito"/>
                          <a:ea typeface="Nunito"/>
                          <a:cs typeface="Nunito"/>
                          <a:sym typeface="Nunito"/>
                        </a:rPr>
                        <a:t>seats  x $59</a:t>
                      </a:r>
                      <a:r>
                        <a:rPr lang="en-US" sz="1600">
                          <a:solidFill>
                            <a:schemeClr val="dk1"/>
                          </a:solidFill>
                          <a:latin typeface="Nunito"/>
                          <a:ea typeface="Nunito"/>
                          <a:cs typeface="Nunito"/>
                          <a:sym typeface="Nunito"/>
                        </a:rPr>
                        <a:t>)</a:t>
                      </a:r>
                      <a:endParaRPr sz="1600">
                        <a:solidFill>
                          <a:schemeClr val="dk1"/>
                        </a:solidFill>
                        <a:latin typeface="Nunito"/>
                        <a:ea typeface="Nunito"/>
                        <a:cs typeface="Nunito"/>
                        <a:sym typeface="Nunito"/>
                      </a:endParaRPr>
                    </a:p>
                  </a:txBody>
                  <a:tcPr marT="91425" marB="91425" marR="91425" marL="91425"/>
                </a:tc>
              </a:tr>
              <a:tr h="390325">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Field Service Management (6 seats x $29*)</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Support: Collaboration Subscription (48 </a:t>
                      </a:r>
                      <a:r>
                        <a:rPr lang="en-US" sz="1600">
                          <a:solidFill>
                            <a:schemeClr val="dk1"/>
                          </a:solidFill>
                          <a:latin typeface="Nunito"/>
                          <a:ea typeface="Nunito"/>
                          <a:cs typeface="Nunito"/>
                          <a:sym typeface="Nunito"/>
                        </a:rPr>
                        <a:t>seats x $25</a:t>
                      </a:r>
                      <a:r>
                        <a:rPr lang="en-US" sz="1600">
                          <a:solidFill>
                            <a:schemeClr val="dk1"/>
                          </a:solidFill>
                          <a:latin typeface="Nunito"/>
                          <a:ea typeface="Nunito"/>
                          <a:cs typeface="Nunito"/>
                          <a:sym typeface="Nunito"/>
                        </a:rPr>
                        <a:t>)</a:t>
                      </a:r>
                      <a:endParaRPr sz="1600">
                        <a:solidFill>
                          <a:schemeClr val="dk1"/>
                        </a:solidFill>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WhatsApp integration (1 </a:t>
                      </a:r>
                      <a:r>
                        <a:rPr lang="en-US" sz="1600">
                          <a:solidFill>
                            <a:schemeClr val="dk1"/>
                          </a:solidFill>
                          <a:latin typeface="Nunito"/>
                          <a:ea typeface="Nunito"/>
                          <a:cs typeface="Nunito"/>
                          <a:sym typeface="Nunito"/>
                        </a:rPr>
                        <a:t>unit</a:t>
                      </a:r>
                      <a:r>
                        <a:rPr lang="en-US" sz="1600">
                          <a:solidFill>
                            <a:schemeClr val="dk1"/>
                          </a:solidFill>
                          <a:latin typeface="Nunito"/>
                          <a:ea typeface="Nunito"/>
                          <a:cs typeface="Nunito"/>
                          <a:sym typeface="Nunito"/>
                        </a:rPr>
                        <a:t> x $49)</a:t>
                      </a:r>
                      <a:endParaRPr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Ongair ($149)</a:t>
                      </a:r>
                      <a:endParaRPr sz="1600">
                        <a:solidFill>
                          <a:schemeClr val="dk1"/>
                        </a:solidFill>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Total cost (monthly): $2,</a:t>
                      </a:r>
                      <a:r>
                        <a:rPr b="1" lang="en-US" sz="1600">
                          <a:solidFill>
                            <a:schemeClr val="dk1"/>
                          </a:solidFill>
                          <a:latin typeface="Nunito"/>
                          <a:ea typeface="Nunito"/>
                          <a:cs typeface="Nunito"/>
                          <a:sym typeface="Nunito"/>
                        </a:rPr>
                        <a:t>673</a:t>
                      </a:r>
                      <a:endParaRPr b="1" sz="16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solidFill>
                            <a:schemeClr val="dk1"/>
                          </a:solidFill>
                          <a:latin typeface="Nunito"/>
                          <a:ea typeface="Nunito"/>
                          <a:cs typeface="Nunito"/>
                          <a:sym typeface="Nunito"/>
                        </a:rPr>
                        <a:t>Total cost (monthly): </a:t>
                      </a:r>
                      <a:r>
                        <a:rPr b="1" lang="en-US" sz="1600">
                          <a:solidFill>
                            <a:schemeClr val="dk1"/>
                          </a:solidFill>
                          <a:latin typeface="Nunito"/>
                          <a:ea typeface="Nunito"/>
                          <a:cs typeface="Nunito"/>
                          <a:sym typeface="Nunito"/>
                        </a:rPr>
                        <a:t>$4,181</a:t>
                      </a:r>
                      <a:endParaRPr b="1" sz="1600">
                        <a:solidFill>
                          <a:schemeClr val="dk1"/>
                        </a:solidFill>
                        <a:latin typeface="Nunito"/>
                        <a:ea typeface="Nunito"/>
                        <a:cs typeface="Nunito"/>
                        <a:sym typeface="Nunito"/>
                      </a:endParaRPr>
                    </a:p>
                  </a:txBody>
                  <a:tcPr marT="91425" marB="91425" marR="91425" marL="91425"/>
                </a:tc>
              </a:tr>
            </a:tbl>
          </a:graphicData>
        </a:graphic>
      </p:graphicFrame>
      <p:sp>
        <p:nvSpPr>
          <p:cNvPr id="246" name="Google Shape;246;p25"/>
          <p:cNvSpPr txBox="1"/>
          <p:nvPr/>
        </p:nvSpPr>
        <p:spPr>
          <a:xfrm>
            <a:off x="1309650" y="1415850"/>
            <a:ext cx="958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Nunito SemiBold"/>
                <a:ea typeface="Nunito SemiBold"/>
                <a:cs typeface="Nunito SemiBold"/>
                <a:sym typeface="Nunito SemiBold"/>
              </a:rPr>
              <a:t>Price comparison between Freshdesk and Zendesk</a:t>
            </a:r>
            <a:endParaRPr sz="1600">
              <a:latin typeface="Nunito SemiBold"/>
              <a:ea typeface="Nunito SemiBold"/>
              <a:cs typeface="Nunito SemiBold"/>
              <a:sym typeface="Nunito SemiBold"/>
            </a:endParaRPr>
          </a:p>
        </p:txBody>
      </p:sp>
      <p:sp>
        <p:nvSpPr>
          <p:cNvPr id="247" name="Google Shape;247;p25"/>
          <p:cNvSpPr txBox="1"/>
          <p:nvPr/>
        </p:nvSpPr>
        <p:spPr>
          <a:xfrm>
            <a:off x="7717050" y="4346350"/>
            <a:ext cx="31761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US" sz="1100">
                <a:latin typeface="Nunito SemiBold"/>
                <a:ea typeface="Nunito SemiBold"/>
                <a:cs typeface="Nunito SemiBold"/>
                <a:sym typeface="Nunito SemiBold"/>
              </a:rPr>
              <a:t>* after negotiated discount (~40%)</a:t>
            </a:r>
            <a:endParaRPr i="1" sz="1100">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3" name="Google Shape;253;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Migration Objectives </a:t>
            </a:r>
            <a:endParaRPr/>
          </a:p>
        </p:txBody>
      </p:sp>
      <p:sp>
        <p:nvSpPr>
          <p:cNvPr id="254" name="Google Shape;254;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55" name="Google Shape;255;p26"/>
          <p:cNvGraphicFramePr/>
          <p:nvPr/>
        </p:nvGraphicFramePr>
        <p:xfrm>
          <a:off x="1304225" y="1538088"/>
          <a:ext cx="3000000" cy="3000000"/>
        </p:xfrm>
        <a:graphic>
          <a:graphicData uri="http://schemas.openxmlformats.org/drawingml/2006/table">
            <a:tbl>
              <a:tblPr>
                <a:noFill/>
                <a:tableStyleId>{FB02D8D1-B3F1-4948-B0FE-802A8066636A}</a:tableStyleId>
              </a:tblPr>
              <a:tblGrid>
                <a:gridCol w="549875"/>
                <a:gridCol w="5700025"/>
                <a:gridCol w="3333650"/>
              </a:tblGrid>
              <a:tr h="319525">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1</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Provide CCRs with improved tools for supporting new/returning KOKO customers</a:t>
                      </a:r>
                      <a:endParaRPr>
                        <a:solidFill>
                          <a:schemeClr val="dk1"/>
                        </a:solidFill>
                        <a:latin typeface="Nunito"/>
                        <a:ea typeface="Nunito"/>
                        <a:cs typeface="Nunito"/>
                        <a:sym typeface="Nunito"/>
                      </a:endParaRPr>
                    </a:p>
                  </a:txBody>
                  <a:tcPr marT="91425" marB="91425" marR="91425" marL="91425"/>
                </a:tc>
                <a:tc hMerge="1"/>
              </a:tr>
              <a:tr h="390325">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2</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Provide a robust integration with the WhatsApp customer support channel</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3</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Automatically synchronize customer contacts between KOKO Core and Freshdesk.</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4</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Better integration of CC with Network Operations (NOC) and Engineering</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5</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Build reliable performance reports and dashboards for KOKO CC operations</a:t>
                      </a:r>
                      <a:endParaRPr>
                        <a:solidFill>
                          <a:schemeClr val="dk1"/>
                        </a:solidFill>
                        <a:latin typeface="Nunito"/>
                        <a:ea typeface="Nunito"/>
                        <a:cs typeface="Nunito"/>
                        <a:sym typeface="Nunito"/>
                      </a:endParaRPr>
                    </a:p>
                  </a:txBody>
                  <a:tcPr marT="91425" marB="91425" marR="91425" marL="91425"/>
                </a:tc>
                <a:tc hMerge="1"/>
              </a:tr>
              <a:tr h="396200">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6</a:t>
                      </a:r>
                      <a:endParaRPr>
                        <a:solidFill>
                          <a:schemeClr val="dk1"/>
                        </a:solidFill>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To ensure CC operations continue working effectively during and </a:t>
                      </a:r>
                      <a:r>
                        <a:rPr lang="en-US">
                          <a:solidFill>
                            <a:schemeClr val="dk1"/>
                          </a:solidFill>
                          <a:latin typeface="Nunito"/>
                          <a:ea typeface="Nunito"/>
                          <a:cs typeface="Nunito"/>
                          <a:sym typeface="Nunito"/>
                        </a:rPr>
                        <a:t>after</a:t>
                      </a:r>
                      <a:r>
                        <a:rPr lang="en-US">
                          <a:solidFill>
                            <a:schemeClr val="dk1"/>
                          </a:solidFill>
                          <a:latin typeface="Nunito"/>
                          <a:ea typeface="Nunito"/>
                          <a:cs typeface="Nunito"/>
                          <a:sym typeface="Nunito"/>
                        </a:rPr>
                        <a:t> migration is complete</a:t>
                      </a:r>
                      <a:endParaRPr>
                        <a:solidFill>
                          <a:schemeClr val="dk1"/>
                        </a:solidFill>
                        <a:latin typeface="Nunito"/>
                        <a:ea typeface="Nunito"/>
                        <a:cs typeface="Nunito"/>
                        <a:sym typeface="Nunito"/>
                      </a:endParaRPr>
                    </a:p>
                  </a:txBody>
                  <a:tcPr marT="91425" marB="91425" marR="91425" marL="91425"/>
                </a:tc>
                <a:tc hMerge="1"/>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1" name="Google Shape;261;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Migration Scope</a:t>
            </a:r>
            <a:endParaRPr/>
          </a:p>
        </p:txBody>
      </p:sp>
      <p:sp>
        <p:nvSpPr>
          <p:cNvPr id="262" name="Google Shape;262;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3" name="Google Shape;263;p27"/>
          <p:cNvSpPr txBox="1"/>
          <p:nvPr/>
        </p:nvSpPr>
        <p:spPr>
          <a:xfrm>
            <a:off x="1309650" y="1415850"/>
            <a:ext cx="9564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Nunito"/>
                <a:ea typeface="Nunito"/>
                <a:cs typeface="Nunito"/>
                <a:sym typeface="Nunito"/>
              </a:rPr>
              <a:t>In scope:</a:t>
            </a:r>
            <a:endParaRPr b="1" sz="1600">
              <a:latin typeface="Nunito"/>
              <a:ea typeface="Nunito"/>
              <a:cs typeface="Nunito"/>
              <a:sym typeface="Nunito"/>
            </a:endParaRPr>
          </a:p>
          <a:p>
            <a:pPr indent="-330200" lvl="0" marL="457200" rtl="0" algn="l">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Migrating the Customer Care WhatsApp support</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b="1" lang="en-US" sz="1600">
                <a:latin typeface="Nunito"/>
                <a:ea typeface="Nunito"/>
                <a:cs typeface="Nunito"/>
                <a:sym typeface="Nunito"/>
              </a:rPr>
              <a:t>Out of scope:</a:t>
            </a:r>
            <a:endParaRPr b="1" sz="1600">
              <a:latin typeface="Nunito"/>
              <a:ea typeface="Nunito"/>
              <a:cs typeface="Nunito"/>
              <a:sym typeface="Nunito"/>
            </a:endParaRPr>
          </a:p>
          <a:p>
            <a:pPr indent="-330200" lvl="0" marL="457200" rtl="0" algn="l">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Migrating the </a:t>
            </a:r>
            <a:r>
              <a:rPr lang="en-US" sz="1600">
                <a:solidFill>
                  <a:schemeClr val="dk1"/>
                </a:solidFill>
                <a:latin typeface="Nunito SemiBold"/>
                <a:ea typeface="Nunito SemiBold"/>
                <a:cs typeface="Nunito SemiBold"/>
                <a:sym typeface="Nunito SemiBold"/>
              </a:rPr>
              <a:t>Customer Care</a:t>
            </a:r>
            <a:r>
              <a:rPr lang="en-US" sz="1600">
                <a:latin typeface="Nunito SemiBold"/>
                <a:ea typeface="Nunito SemiBold"/>
                <a:cs typeface="Nunito SemiBold"/>
                <a:sym typeface="Nunito SemiBold"/>
              </a:rPr>
              <a:t> customer call support</a:t>
            </a:r>
            <a:endParaRPr sz="1600">
              <a:latin typeface="Nunito SemiBold"/>
              <a:ea typeface="Nunito SemiBold"/>
              <a:cs typeface="Nunito SemiBold"/>
              <a:sym typeface="Nunito SemiBold"/>
            </a:endParaRPr>
          </a:p>
          <a:p>
            <a:pPr indent="-330200" lvl="0" marL="457200" rtl="0" algn="l">
              <a:spcBef>
                <a:spcPts val="0"/>
              </a:spcBef>
              <a:spcAft>
                <a:spcPts val="0"/>
              </a:spcAft>
              <a:buSzPts val="1600"/>
              <a:buFont typeface="Nunito SemiBold"/>
              <a:buAutoNum type="arabicPeriod"/>
            </a:pPr>
            <a:r>
              <a:rPr lang="en-US" sz="1600">
                <a:latin typeface="Nunito SemiBold"/>
                <a:ea typeface="Nunito SemiBold"/>
                <a:cs typeface="Nunito SemiBold"/>
                <a:sym typeface="Nunito SemiBold"/>
              </a:rPr>
              <a:t>Migrating the </a:t>
            </a:r>
            <a:r>
              <a:rPr lang="en-US" sz="1600">
                <a:solidFill>
                  <a:schemeClr val="dk1"/>
                </a:solidFill>
                <a:latin typeface="Nunito SemiBold"/>
                <a:ea typeface="Nunito SemiBold"/>
                <a:cs typeface="Nunito SemiBold"/>
                <a:sym typeface="Nunito SemiBold"/>
              </a:rPr>
              <a:t>Customer Care</a:t>
            </a:r>
            <a:r>
              <a:rPr lang="en-US" sz="1600">
                <a:latin typeface="Nunito SemiBold"/>
                <a:ea typeface="Nunito SemiBold"/>
                <a:cs typeface="Nunito SemiBold"/>
                <a:sym typeface="Nunito SemiBold"/>
              </a:rPr>
              <a:t> customer SMS support</a:t>
            </a:r>
            <a:endParaRPr sz="1600">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